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4"/>
  </p:notesMasterIdLst>
  <p:sldIdLst>
    <p:sldId id="3296" r:id="rId2"/>
    <p:sldId id="272" r:id="rId3"/>
    <p:sldId id="3294" r:id="rId4"/>
    <p:sldId id="274" r:id="rId5"/>
    <p:sldId id="304" r:id="rId6"/>
    <p:sldId id="3285" r:id="rId7"/>
    <p:sldId id="297" r:id="rId8"/>
    <p:sldId id="3286" r:id="rId9"/>
    <p:sldId id="265" r:id="rId10"/>
    <p:sldId id="3288" r:id="rId11"/>
    <p:sldId id="3289" r:id="rId12"/>
    <p:sldId id="290" r:id="rId13"/>
  </p:sldIdLst>
  <p:sldSz cx="12192000" cy="6858000"/>
  <p:notesSz cx="6858000" cy="9144000"/>
  <p:embeddedFontLst>
    <p:embeddedFont>
      <p:font typeface="Calibri Light" panose="020F0302020204030204" pitchFamily="34" charset="0"/>
      <p:regular r:id="rId15"/>
      <p:italic r:id="rId16"/>
    </p:embeddedFont>
    <p:embeddedFont>
      <p:font typeface="Montserrat" panose="020B0604020202020204" charset="0"/>
      <p:regular r:id="rId17"/>
      <p:bold r:id="rId18"/>
      <p:italic r:id="rId19"/>
      <p:boldItalic r:id="rId20"/>
    </p:embeddedFont>
    <p:embeddedFont>
      <p:font typeface="Calibri" panose="020F0502020204030204" pitchFamily="34" charset="0"/>
      <p:regular r:id="rId21"/>
      <p:bold r:id="rId22"/>
      <p:italic r:id="rId23"/>
      <p:boldItalic r:id="rId24"/>
    </p:embeddedFont>
    <p:embeddedFont>
      <p:font typeface="Montserrat SemiBold" panose="020B0604020202020204" charset="0"/>
      <p:bold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365" initials="O" lastIdx="1" clrIdx="0">
    <p:extLst>
      <p:ext uri="{19B8F6BF-5375-455C-9EA6-DF929625EA0E}">
        <p15:presenceInfo xmlns:p15="http://schemas.microsoft.com/office/powerpoint/2012/main" userId="S::A12121@office365.blue::0e0d0d10-f999-43ae-867c-ea0c5df5bb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60D"/>
    <a:srgbClr val="000000"/>
    <a:srgbClr val="12868F"/>
    <a:srgbClr val="49BA74"/>
    <a:srgbClr val="13331F"/>
    <a:srgbClr val="0A1C11"/>
    <a:srgbClr val="2222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1643AE-2281-4F66-9677-600331D1CB68}" v="179" dt="2022-04-30T09:10:13.6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163" d="100"/>
          <a:sy n="163" d="100"/>
        </p:scale>
        <p:origin x="186"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A5E88A-B987-4A75-BBA6-05D92C0B8C5F}" type="datetimeFigureOut">
              <a:rPr lang="en-US" smtClean="0"/>
              <a:t>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9944AE-EF14-456E-8E17-6D644ACEE4A6}" type="slidenum">
              <a:rPr lang="en-US" smtClean="0"/>
              <a:t>‹#›</a:t>
            </a:fld>
            <a:endParaRPr lang="en-US"/>
          </a:p>
        </p:txBody>
      </p:sp>
    </p:spTree>
    <p:extLst>
      <p:ext uri="{BB962C8B-B14F-4D97-AF65-F5344CB8AC3E}">
        <p14:creationId xmlns:p14="http://schemas.microsoft.com/office/powerpoint/2010/main" val="2120016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5"/>
          </p:nvPr>
        </p:nvSpPr>
        <p:spPr/>
        <p:txBody>
          <a:bodyPr/>
          <a:lstStyle/>
          <a:p>
            <a:fld id="{E9E4562F-2FF5-48E0-8996-1E451510FFAA}" type="slidenum">
              <a:rPr lang="id-ID" smtClean="0"/>
              <a:t>12</a:t>
            </a:fld>
            <a:endParaRPr lang="id-ID"/>
          </a:p>
        </p:txBody>
      </p:sp>
    </p:spTree>
    <p:extLst>
      <p:ext uri="{BB962C8B-B14F-4D97-AF65-F5344CB8AC3E}">
        <p14:creationId xmlns:p14="http://schemas.microsoft.com/office/powerpoint/2010/main" val="3799773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11783-7591-4522-B634-04B5AAAB23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7CBE7CB-A361-46F8-AD9B-67955E5BA9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DE2CC51-B684-471B-9D7E-0017C7725757}"/>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5" name="Footer Placeholder 4">
            <a:extLst>
              <a:ext uri="{FF2B5EF4-FFF2-40B4-BE49-F238E27FC236}">
                <a16:creationId xmlns:a16="http://schemas.microsoft.com/office/drawing/2014/main" id="{502829E3-5F2F-4DF3-B533-1D98D68B7A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D497F5-B4C6-4A52-8FEE-FE84C1AA32A0}"/>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1462657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5EED5-5324-4ACE-92A0-CB493FC628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A140B4-965E-40C0-B3B9-3BAAEF842D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CF28F1-CE87-413F-9292-D42A32739010}"/>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5" name="Footer Placeholder 4">
            <a:extLst>
              <a:ext uri="{FF2B5EF4-FFF2-40B4-BE49-F238E27FC236}">
                <a16:creationId xmlns:a16="http://schemas.microsoft.com/office/drawing/2014/main" id="{66DFD58B-2DCE-4101-91F7-8074855D54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5DDC2C-1CD1-40A2-A207-ECF9D780454D}"/>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1013006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A43DCE-2182-4E1B-A1B1-4025D12FDFC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7F114F-BF18-4370-8B67-16A1E2E72EE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6D170D-C0E0-44D8-B88F-EA0D16DAED5D}"/>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5" name="Footer Placeholder 4">
            <a:extLst>
              <a:ext uri="{FF2B5EF4-FFF2-40B4-BE49-F238E27FC236}">
                <a16:creationId xmlns:a16="http://schemas.microsoft.com/office/drawing/2014/main" id="{E4438FCC-0879-47BD-8AC1-37AD6D4B3A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3F4B62-E5AC-47E9-8351-BD0273E4516D}"/>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24761211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lide #16">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5563D17-BEBA-4FBF-8BEC-3A9CFC1E7909}"/>
              </a:ext>
            </a:extLst>
          </p:cNvPr>
          <p:cNvSpPr>
            <a:spLocks noGrp="1"/>
          </p:cNvSpPr>
          <p:nvPr>
            <p:ph type="pic" sz="quarter" idx="10"/>
          </p:nvPr>
        </p:nvSpPr>
        <p:spPr>
          <a:xfrm>
            <a:off x="0" y="1925941"/>
            <a:ext cx="5153987" cy="4932059"/>
          </a:xfrm>
          <a:custGeom>
            <a:avLst/>
            <a:gdLst>
              <a:gd name="connsiteX0" fmla="*/ 0 w 10305289"/>
              <a:gd name="connsiteY0" fmla="*/ 0 h 9864117"/>
              <a:gd name="connsiteX1" fmla="*/ 10305289 w 10305289"/>
              <a:gd name="connsiteY1" fmla="*/ 3435097 h 9864117"/>
              <a:gd name="connsiteX2" fmla="*/ 3876268 w 10305289"/>
              <a:gd name="connsiteY2" fmla="*/ 9864117 h 9864117"/>
              <a:gd name="connsiteX3" fmla="*/ 2389398 w 10305289"/>
              <a:gd name="connsiteY3" fmla="*/ 9864117 h 9864117"/>
              <a:gd name="connsiteX4" fmla="*/ 0 w 10305289"/>
              <a:gd name="connsiteY4" fmla="*/ 2695920 h 9864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05289" h="9864117">
                <a:moveTo>
                  <a:pt x="0" y="0"/>
                </a:moveTo>
                <a:lnTo>
                  <a:pt x="10305289" y="3435097"/>
                </a:lnTo>
                <a:lnTo>
                  <a:pt x="3876268" y="9864117"/>
                </a:lnTo>
                <a:lnTo>
                  <a:pt x="2389398" y="9864117"/>
                </a:lnTo>
                <a:lnTo>
                  <a:pt x="0" y="2695920"/>
                </a:lnTo>
                <a:close/>
              </a:path>
            </a:pathLst>
          </a:custGeom>
        </p:spPr>
        <p:txBody>
          <a:bodyPr wrap="square">
            <a:noAutofit/>
          </a:bodyPr>
          <a:lstStyle/>
          <a:p>
            <a:endParaRPr lang="ru-RU"/>
          </a:p>
        </p:txBody>
      </p:sp>
      <p:sp>
        <p:nvSpPr>
          <p:cNvPr id="9" name="Rectangle 8">
            <a:extLst>
              <a:ext uri="{FF2B5EF4-FFF2-40B4-BE49-F238E27FC236}">
                <a16:creationId xmlns:a16="http://schemas.microsoft.com/office/drawing/2014/main" id="{8F37E13E-435E-4BFE-8279-EC6A67CDD293}"/>
              </a:ext>
            </a:extLst>
          </p:cNvPr>
          <p:cNvSpPr/>
          <p:nvPr userDrawn="1"/>
        </p:nvSpPr>
        <p:spPr>
          <a:xfrm>
            <a:off x="5458325" y="-2013633"/>
            <a:ext cx="8706205" cy="2013633"/>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Tree>
    <p:extLst>
      <p:ext uri="{BB962C8B-B14F-4D97-AF65-F5344CB8AC3E}">
        <p14:creationId xmlns:p14="http://schemas.microsoft.com/office/powerpoint/2010/main" val="515337443"/>
      </p:ext>
    </p:extLst>
  </p:cSld>
  <p:clrMapOvr>
    <a:masterClrMapping/>
  </p:clrMapOvr>
  <p:transition spd="slow" advClick="0" advTm="1000">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Light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98131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0FA0C460-94FA-4D71-BCC5-CB046FF65021}"/>
              </a:ext>
            </a:extLst>
          </p:cNvPr>
          <p:cNvSpPr>
            <a:spLocks noGrp="1"/>
          </p:cNvSpPr>
          <p:nvPr>
            <p:ph type="pic" sz="quarter" idx="12"/>
          </p:nvPr>
        </p:nvSpPr>
        <p:spPr>
          <a:xfrm>
            <a:off x="962699" y="3721930"/>
            <a:ext cx="1283016" cy="1283016"/>
          </a:xfrm>
          <a:custGeom>
            <a:avLst/>
            <a:gdLst>
              <a:gd name="connsiteX0" fmla="*/ 641508 w 1283016"/>
              <a:gd name="connsiteY0" fmla="*/ 0 h 1283016"/>
              <a:gd name="connsiteX1" fmla="*/ 1283016 w 1283016"/>
              <a:gd name="connsiteY1" fmla="*/ 641508 h 1283016"/>
              <a:gd name="connsiteX2" fmla="*/ 641508 w 1283016"/>
              <a:gd name="connsiteY2" fmla="*/ 1283016 h 1283016"/>
              <a:gd name="connsiteX3" fmla="*/ 0 w 1283016"/>
              <a:gd name="connsiteY3" fmla="*/ 641508 h 1283016"/>
              <a:gd name="connsiteX4" fmla="*/ 641508 w 1283016"/>
              <a:gd name="connsiteY4" fmla="*/ 0 h 1283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016" h="1283016">
                <a:moveTo>
                  <a:pt x="641508" y="0"/>
                </a:moveTo>
                <a:cubicBezTo>
                  <a:pt x="995803" y="0"/>
                  <a:pt x="1283016" y="287213"/>
                  <a:pt x="1283016" y="641508"/>
                </a:cubicBezTo>
                <a:cubicBezTo>
                  <a:pt x="1283016" y="995803"/>
                  <a:pt x="995803" y="1283016"/>
                  <a:pt x="641508" y="1283016"/>
                </a:cubicBezTo>
                <a:cubicBezTo>
                  <a:pt x="287213" y="1283016"/>
                  <a:pt x="0" y="995803"/>
                  <a:pt x="0" y="641508"/>
                </a:cubicBezTo>
                <a:cubicBezTo>
                  <a:pt x="0" y="287213"/>
                  <a:pt x="287213" y="0"/>
                  <a:pt x="641508" y="0"/>
                </a:cubicBezTo>
                <a:close/>
              </a:path>
            </a:pathLst>
          </a:custGeom>
        </p:spPr>
        <p:txBody>
          <a:bodyPr wrap="square">
            <a:noAutofit/>
          </a:bodyPr>
          <a:lstStyle/>
          <a:p>
            <a:endParaRPr lang="en-US" dirty="0"/>
          </a:p>
        </p:txBody>
      </p:sp>
      <p:sp>
        <p:nvSpPr>
          <p:cNvPr id="9" name="Picture Placeholder 8">
            <a:extLst>
              <a:ext uri="{FF2B5EF4-FFF2-40B4-BE49-F238E27FC236}">
                <a16:creationId xmlns:a16="http://schemas.microsoft.com/office/drawing/2014/main" id="{06685035-5367-4175-BBC6-5E20E5721A09}"/>
              </a:ext>
            </a:extLst>
          </p:cNvPr>
          <p:cNvSpPr>
            <a:spLocks noGrp="1"/>
          </p:cNvSpPr>
          <p:nvPr>
            <p:ph type="pic" sz="quarter" idx="10"/>
          </p:nvPr>
        </p:nvSpPr>
        <p:spPr>
          <a:xfrm>
            <a:off x="962699" y="1074395"/>
            <a:ext cx="1283016" cy="1283016"/>
          </a:xfrm>
          <a:custGeom>
            <a:avLst/>
            <a:gdLst>
              <a:gd name="connsiteX0" fmla="*/ 641508 w 1283016"/>
              <a:gd name="connsiteY0" fmla="*/ 0 h 1283016"/>
              <a:gd name="connsiteX1" fmla="*/ 1283016 w 1283016"/>
              <a:gd name="connsiteY1" fmla="*/ 641508 h 1283016"/>
              <a:gd name="connsiteX2" fmla="*/ 641508 w 1283016"/>
              <a:gd name="connsiteY2" fmla="*/ 1283016 h 1283016"/>
              <a:gd name="connsiteX3" fmla="*/ 0 w 1283016"/>
              <a:gd name="connsiteY3" fmla="*/ 641508 h 1283016"/>
              <a:gd name="connsiteX4" fmla="*/ 641508 w 1283016"/>
              <a:gd name="connsiteY4" fmla="*/ 0 h 1283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016" h="1283016">
                <a:moveTo>
                  <a:pt x="641508" y="0"/>
                </a:moveTo>
                <a:cubicBezTo>
                  <a:pt x="995803" y="0"/>
                  <a:pt x="1283016" y="287213"/>
                  <a:pt x="1283016" y="641508"/>
                </a:cubicBezTo>
                <a:cubicBezTo>
                  <a:pt x="1283016" y="995803"/>
                  <a:pt x="995803" y="1283016"/>
                  <a:pt x="641508" y="1283016"/>
                </a:cubicBezTo>
                <a:cubicBezTo>
                  <a:pt x="287213" y="1283016"/>
                  <a:pt x="0" y="995803"/>
                  <a:pt x="0" y="641508"/>
                </a:cubicBezTo>
                <a:cubicBezTo>
                  <a:pt x="0" y="287213"/>
                  <a:pt x="287213" y="0"/>
                  <a:pt x="641508" y="0"/>
                </a:cubicBezTo>
                <a:close/>
              </a:path>
            </a:pathLst>
          </a:custGeom>
        </p:spPr>
        <p:txBody>
          <a:bodyPr wrap="square">
            <a:noAutofit/>
          </a:bodyPr>
          <a:lstStyle/>
          <a:p>
            <a:endParaRPr lang="en-US" dirty="0"/>
          </a:p>
        </p:txBody>
      </p:sp>
      <p:sp>
        <p:nvSpPr>
          <p:cNvPr id="15" name="Picture Placeholder 14">
            <a:extLst>
              <a:ext uri="{FF2B5EF4-FFF2-40B4-BE49-F238E27FC236}">
                <a16:creationId xmlns:a16="http://schemas.microsoft.com/office/drawing/2014/main" id="{4128A31E-B439-42B7-AE12-BAC52B706BA8}"/>
              </a:ext>
            </a:extLst>
          </p:cNvPr>
          <p:cNvSpPr>
            <a:spLocks noGrp="1"/>
          </p:cNvSpPr>
          <p:nvPr>
            <p:ph type="pic" sz="quarter" idx="11"/>
          </p:nvPr>
        </p:nvSpPr>
        <p:spPr>
          <a:xfrm>
            <a:off x="6486574" y="1074395"/>
            <a:ext cx="1283016" cy="1283016"/>
          </a:xfrm>
          <a:custGeom>
            <a:avLst/>
            <a:gdLst>
              <a:gd name="connsiteX0" fmla="*/ 641508 w 1283016"/>
              <a:gd name="connsiteY0" fmla="*/ 0 h 1283016"/>
              <a:gd name="connsiteX1" fmla="*/ 1283016 w 1283016"/>
              <a:gd name="connsiteY1" fmla="*/ 641508 h 1283016"/>
              <a:gd name="connsiteX2" fmla="*/ 641508 w 1283016"/>
              <a:gd name="connsiteY2" fmla="*/ 1283016 h 1283016"/>
              <a:gd name="connsiteX3" fmla="*/ 0 w 1283016"/>
              <a:gd name="connsiteY3" fmla="*/ 641508 h 1283016"/>
              <a:gd name="connsiteX4" fmla="*/ 641508 w 1283016"/>
              <a:gd name="connsiteY4" fmla="*/ 0 h 1283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016" h="1283016">
                <a:moveTo>
                  <a:pt x="641508" y="0"/>
                </a:moveTo>
                <a:cubicBezTo>
                  <a:pt x="995803" y="0"/>
                  <a:pt x="1283016" y="287213"/>
                  <a:pt x="1283016" y="641508"/>
                </a:cubicBezTo>
                <a:cubicBezTo>
                  <a:pt x="1283016" y="995803"/>
                  <a:pt x="995803" y="1283016"/>
                  <a:pt x="641508" y="1283016"/>
                </a:cubicBezTo>
                <a:cubicBezTo>
                  <a:pt x="287213" y="1283016"/>
                  <a:pt x="0" y="995803"/>
                  <a:pt x="0" y="641508"/>
                </a:cubicBezTo>
                <a:cubicBezTo>
                  <a:pt x="0" y="287213"/>
                  <a:pt x="287213" y="0"/>
                  <a:pt x="641508" y="0"/>
                </a:cubicBezTo>
                <a:close/>
              </a:path>
            </a:pathLst>
          </a:custGeom>
        </p:spPr>
        <p:txBody>
          <a:bodyPr wrap="square">
            <a:noAutofit/>
          </a:bodyPr>
          <a:lstStyle/>
          <a:p>
            <a:endParaRPr lang="en-US" dirty="0"/>
          </a:p>
        </p:txBody>
      </p:sp>
      <p:sp>
        <p:nvSpPr>
          <p:cNvPr id="19" name="Picture Placeholder 18">
            <a:extLst>
              <a:ext uri="{FF2B5EF4-FFF2-40B4-BE49-F238E27FC236}">
                <a16:creationId xmlns:a16="http://schemas.microsoft.com/office/drawing/2014/main" id="{2DFC3823-8E1B-488C-91B0-8F79892543CB}"/>
              </a:ext>
            </a:extLst>
          </p:cNvPr>
          <p:cNvSpPr>
            <a:spLocks noGrp="1"/>
          </p:cNvSpPr>
          <p:nvPr>
            <p:ph type="pic" sz="quarter" idx="13"/>
          </p:nvPr>
        </p:nvSpPr>
        <p:spPr>
          <a:xfrm>
            <a:off x="6486574" y="3721930"/>
            <a:ext cx="1283016" cy="1283016"/>
          </a:xfrm>
          <a:custGeom>
            <a:avLst/>
            <a:gdLst>
              <a:gd name="connsiteX0" fmla="*/ 641508 w 1283016"/>
              <a:gd name="connsiteY0" fmla="*/ 0 h 1283016"/>
              <a:gd name="connsiteX1" fmla="*/ 1283016 w 1283016"/>
              <a:gd name="connsiteY1" fmla="*/ 641508 h 1283016"/>
              <a:gd name="connsiteX2" fmla="*/ 641508 w 1283016"/>
              <a:gd name="connsiteY2" fmla="*/ 1283016 h 1283016"/>
              <a:gd name="connsiteX3" fmla="*/ 0 w 1283016"/>
              <a:gd name="connsiteY3" fmla="*/ 641508 h 1283016"/>
              <a:gd name="connsiteX4" fmla="*/ 641508 w 1283016"/>
              <a:gd name="connsiteY4" fmla="*/ 0 h 1283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016" h="1283016">
                <a:moveTo>
                  <a:pt x="641508" y="0"/>
                </a:moveTo>
                <a:cubicBezTo>
                  <a:pt x="995803" y="0"/>
                  <a:pt x="1283016" y="287213"/>
                  <a:pt x="1283016" y="641508"/>
                </a:cubicBezTo>
                <a:cubicBezTo>
                  <a:pt x="1283016" y="995803"/>
                  <a:pt x="995803" y="1283016"/>
                  <a:pt x="641508" y="1283016"/>
                </a:cubicBezTo>
                <a:cubicBezTo>
                  <a:pt x="287213" y="1283016"/>
                  <a:pt x="0" y="995803"/>
                  <a:pt x="0" y="641508"/>
                </a:cubicBezTo>
                <a:cubicBezTo>
                  <a:pt x="0" y="287213"/>
                  <a:pt x="287213" y="0"/>
                  <a:pt x="641508" y="0"/>
                </a:cubicBezTo>
                <a:close/>
              </a:path>
            </a:pathLst>
          </a:custGeom>
        </p:spPr>
        <p:txBody>
          <a:bodyPr wrap="square">
            <a:noAutofit/>
          </a:bodyPr>
          <a:lstStyle/>
          <a:p>
            <a:endParaRPr lang="en-US" dirty="0"/>
          </a:p>
        </p:txBody>
      </p:sp>
    </p:spTree>
    <p:extLst>
      <p:ext uri="{BB962C8B-B14F-4D97-AF65-F5344CB8AC3E}">
        <p14:creationId xmlns:p14="http://schemas.microsoft.com/office/powerpoint/2010/main" val="38722288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FFDF6E5-27B6-4A06-AFAF-AB08FB287FC0}"/>
              </a:ext>
            </a:extLst>
          </p:cNvPr>
          <p:cNvSpPr>
            <a:spLocks noGrp="1"/>
          </p:cNvSpPr>
          <p:nvPr>
            <p:ph type="pic" sz="quarter" idx="10"/>
          </p:nvPr>
        </p:nvSpPr>
        <p:spPr>
          <a:xfrm>
            <a:off x="4474609" y="1079292"/>
            <a:ext cx="3242782" cy="4747930"/>
          </a:xfrm>
          <a:prstGeom prst="rect">
            <a:avLst/>
          </a:prstGeom>
          <a:pattFill prst="pct20">
            <a:fgClr>
              <a:schemeClr val="accent1"/>
            </a:fgClr>
            <a:bgClr>
              <a:schemeClr val="bg1"/>
            </a:bgClr>
          </a:pattFill>
        </p:spPr>
        <p:txBody>
          <a:bodyPr anchor="ctr"/>
          <a:lstStyle>
            <a:lvl1pPr marL="0" indent="0" algn="ctr">
              <a:buNone/>
              <a:defRPr sz="1000"/>
            </a:lvl1pPr>
          </a:lstStyle>
          <a:p>
            <a:endParaRPr lang="en-US"/>
          </a:p>
        </p:txBody>
      </p:sp>
    </p:spTree>
    <p:extLst>
      <p:ext uri="{BB962C8B-B14F-4D97-AF65-F5344CB8AC3E}">
        <p14:creationId xmlns:p14="http://schemas.microsoft.com/office/powerpoint/2010/main" val="22053175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0D50820-D323-DF4F-84FB-D3A300E52459}"/>
              </a:ext>
            </a:extLst>
          </p:cNvPr>
          <p:cNvSpPr>
            <a:spLocks noGrp="1"/>
          </p:cNvSpPr>
          <p:nvPr>
            <p:ph type="pic" sz="quarter" idx="10" hasCustomPrompt="1"/>
          </p:nvPr>
        </p:nvSpPr>
        <p:spPr>
          <a:xfrm>
            <a:off x="0" y="0"/>
            <a:ext cx="6955051" cy="6858000"/>
          </a:xfrm>
          <a:custGeom>
            <a:avLst/>
            <a:gdLst>
              <a:gd name="connsiteX0" fmla="*/ 4351004 w 13907386"/>
              <a:gd name="connsiteY0" fmla="*/ 10098976 h 13716000"/>
              <a:gd name="connsiteX1" fmla="*/ 12791544 w 13907386"/>
              <a:gd name="connsiteY1" fmla="*/ 10098976 h 13716000"/>
              <a:gd name="connsiteX2" fmla="*/ 13907386 w 13907386"/>
              <a:gd name="connsiteY2" fmla="*/ 13716000 h 13716000"/>
              <a:gd name="connsiteX3" fmla="*/ 5466845 w 13907386"/>
              <a:gd name="connsiteY3" fmla="*/ 13716000 h 13716000"/>
              <a:gd name="connsiteX4" fmla="*/ 0 w 13907386"/>
              <a:gd name="connsiteY4" fmla="*/ 7128995 h 13716000"/>
              <a:gd name="connsiteX5" fmla="*/ 5044330 w 13907386"/>
              <a:gd name="connsiteY5" fmla="*/ 7128995 h 13716000"/>
              <a:gd name="connsiteX6" fmla="*/ 5917538 w 13907386"/>
              <a:gd name="connsiteY6" fmla="*/ 9959530 h 13716000"/>
              <a:gd name="connsiteX7" fmla="*/ 4135617 w 13907386"/>
              <a:gd name="connsiteY7" fmla="*/ 9959530 h 13716000"/>
              <a:gd name="connsiteX8" fmla="*/ 5294475 w 13907386"/>
              <a:gd name="connsiteY8" fmla="*/ 13716000 h 13716000"/>
              <a:gd name="connsiteX9" fmla="*/ 0 w 13907386"/>
              <a:gd name="connsiteY9" fmla="*/ 13716000 h 13716000"/>
              <a:gd name="connsiteX10" fmla="*/ 0 w 13907386"/>
              <a:gd name="connsiteY10" fmla="*/ 3230406 h 13716000"/>
              <a:gd name="connsiteX11" fmla="*/ 1151029 w 13907386"/>
              <a:gd name="connsiteY11" fmla="*/ 6961491 h 13716000"/>
              <a:gd name="connsiteX12" fmla="*/ 0 w 13907386"/>
              <a:gd name="connsiteY12" fmla="*/ 6961491 h 13716000"/>
              <a:gd name="connsiteX13" fmla="*/ 0 w 13907386"/>
              <a:gd name="connsiteY13" fmla="*/ 0 h 13716000"/>
              <a:gd name="connsiteX14" fmla="*/ 7586715 w 13907386"/>
              <a:gd name="connsiteY14" fmla="*/ 0 h 13716000"/>
              <a:gd name="connsiteX15" fmla="*/ 10659200 w 13907386"/>
              <a:gd name="connsiteY15" fmla="*/ 9959530 h 13716000"/>
              <a:gd name="connsiteX16" fmla="*/ 6088332 w 13907386"/>
              <a:gd name="connsiteY16" fmla="*/ 9959530 h 13716000"/>
              <a:gd name="connsiteX17" fmla="*/ 5163449 w 13907386"/>
              <a:gd name="connsiteY17" fmla="*/ 6961491 h 13716000"/>
              <a:gd name="connsiteX18" fmla="*/ 1293776 w 13907386"/>
              <a:gd name="connsiteY18" fmla="*/ 6961491 h 13716000"/>
              <a:gd name="connsiteX19" fmla="*/ 0 w 13907386"/>
              <a:gd name="connsiteY19" fmla="*/ 2767697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907386" h="13716000">
                <a:moveTo>
                  <a:pt x="4351004" y="10098976"/>
                </a:moveTo>
                <a:lnTo>
                  <a:pt x="12791544" y="10098976"/>
                </a:lnTo>
                <a:lnTo>
                  <a:pt x="13907386" y="13716000"/>
                </a:lnTo>
                <a:lnTo>
                  <a:pt x="5466845" y="13716000"/>
                </a:lnTo>
                <a:close/>
                <a:moveTo>
                  <a:pt x="0" y="7128995"/>
                </a:moveTo>
                <a:lnTo>
                  <a:pt x="5044330" y="7128995"/>
                </a:lnTo>
                <a:lnTo>
                  <a:pt x="5917538" y="9959530"/>
                </a:lnTo>
                <a:lnTo>
                  <a:pt x="4135617" y="9959530"/>
                </a:lnTo>
                <a:lnTo>
                  <a:pt x="5294475" y="13716000"/>
                </a:lnTo>
                <a:lnTo>
                  <a:pt x="0" y="13716000"/>
                </a:lnTo>
                <a:close/>
                <a:moveTo>
                  <a:pt x="0" y="3230406"/>
                </a:moveTo>
                <a:lnTo>
                  <a:pt x="1151029" y="6961491"/>
                </a:lnTo>
                <a:lnTo>
                  <a:pt x="0" y="6961491"/>
                </a:lnTo>
                <a:close/>
                <a:moveTo>
                  <a:pt x="0" y="0"/>
                </a:moveTo>
                <a:lnTo>
                  <a:pt x="7586715" y="0"/>
                </a:lnTo>
                <a:lnTo>
                  <a:pt x="10659200" y="9959530"/>
                </a:lnTo>
                <a:lnTo>
                  <a:pt x="6088332" y="9959530"/>
                </a:lnTo>
                <a:lnTo>
                  <a:pt x="5163449" y="6961491"/>
                </a:lnTo>
                <a:lnTo>
                  <a:pt x="1293776" y="6961491"/>
                </a:lnTo>
                <a:lnTo>
                  <a:pt x="0" y="2767697"/>
                </a:lnTo>
                <a:close/>
              </a:path>
            </a:pathLst>
          </a:custGeom>
          <a:pattFill prst="pct20">
            <a:fgClr>
              <a:schemeClr val="accent1"/>
            </a:fgClr>
            <a:bgClr>
              <a:schemeClr val="bg1"/>
            </a:bgClr>
          </a:pattFill>
        </p:spPr>
        <p:txBody>
          <a:bodyPr wrap="square">
            <a:noAutofit/>
          </a:bodyPr>
          <a:lstStyle>
            <a:lvl1pPr>
              <a:defRPr sz="2000"/>
            </a:lvl1pPr>
          </a:lstStyle>
          <a:p>
            <a:r>
              <a:rPr lang="en-US" dirty="0"/>
              <a:t>Drag Picture here</a:t>
            </a:r>
          </a:p>
        </p:txBody>
      </p:sp>
    </p:spTree>
    <p:extLst>
      <p:ext uri="{BB962C8B-B14F-4D97-AF65-F5344CB8AC3E}">
        <p14:creationId xmlns:p14="http://schemas.microsoft.com/office/powerpoint/2010/main" val="1697047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3B827-2D1D-4C29-82B9-9654393655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5D8174-B7B2-470C-9CBA-C7FADAA2C43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59DA14-8773-4594-9D7B-5242C34F7E0B}"/>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5" name="Footer Placeholder 4">
            <a:extLst>
              <a:ext uri="{FF2B5EF4-FFF2-40B4-BE49-F238E27FC236}">
                <a16:creationId xmlns:a16="http://schemas.microsoft.com/office/drawing/2014/main" id="{BD359EC0-39E3-4BD3-B908-C8A847A85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58077A-06BC-4477-A9D2-1CD264BBC405}"/>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4107539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FFC10-98B5-4BEF-B13F-D4EEB32178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511DFE8-6132-4C5F-8365-5C376281A62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6CE998A-6F57-4718-A7E1-2F5079BB5776}"/>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5" name="Footer Placeholder 4">
            <a:extLst>
              <a:ext uri="{FF2B5EF4-FFF2-40B4-BE49-F238E27FC236}">
                <a16:creationId xmlns:a16="http://schemas.microsoft.com/office/drawing/2014/main" id="{617E5A34-F10B-4954-A2EB-2CE4C3ED3B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C9C01D-9A32-460F-B2FB-D94B889E7C9F}"/>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1762693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11229-62B4-4F63-A2FB-21FABDF547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75B14E4-5611-4DB3-BF78-E4F5527E35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C88E5D-5B91-44F5-B4A4-03856B5A3B8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2CBE167-9425-4F3E-A84D-097E18987901}"/>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6" name="Footer Placeholder 5">
            <a:extLst>
              <a:ext uri="{FF2B5EF4-FFF2-40B4-BE49-F238E27FC236}">
                <a16:creationId xmlns:a16="http://schemas.microsoft.com/office/drawing/2014/main" id="{75A5BB7F-6E74-4A95-B987-91C176D2F2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9DD474-B47F-49F6-9ECC-91942D2FD608}"/>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2549001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0C0D4-A0E2-48E3-9636-5EB92B4EAD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85E940D-C239-4B20-B7C1-AF5E10C8E8D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53B503D-6173-411E-A9D1-0B7209F66A2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617046-79A7-466F-95D4-C9E86A41B8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357813-FEF0-4FCA-B6CE-448A073063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695D01-B8D2-48BD-B157-D75B2833B715}"/>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8" name="Footer Placeholder 7">
            <a:extLst>
              <a:ext uri="{FF2B5EF4-FFF2-40B4-BE49-F238E27FC236}">
                <a16:creationId xmlns:a16="http://schemas.microsoft.com/office/drawing/2014/main" id="{C8F484EA-37C8-40CD-97C9-2E8A08A135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635E0B9-AD66-431A-B54A-44D098EDDBFD}"/>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3887258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A4C19-DB3C-4963-AD3F-8803A4AB28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E6CD128-D17C-491C-8875-345CF7BA43E5}"/>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4" name="Footer Placeholder 3">
            <a:extLst>
              <a:ext uri="{FF2B5EF4-FFF2-40B4-BE49-F238E27FC236}">
                <a16:creationId xmlns:a16="http://schemas.microsoft.com/office/drawing/2014/main" id="{56BF2E2E-776F-4EF7-9F2F-CEA50314C70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A00C01-8757-42AF-A19B-C1A32C71761B}"/>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1328051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1125B08-A56B-4ADC-A9E2-3436EBC7ABE3}"/>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3" name="Footer Placeholder 2">
            <a:extLst>
              <a:ext uri="{FF2B5EF4-FFF2-40B4-BE49-F238E27FC236}">
                <a16:creationId xmlns:a16="http://schemas.microsoft.com/office/drawing/2014/main" id="{A3FC6D1F-F54E-471E-B370-7154204F1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A45C63-E7E3-4613-8E15-B925B1B3A9FF}"/>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2011649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4D32E-2ABD-4EDF-92D1-3268235C89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B8588A-0682-44C4-9A2C-23160A1CD8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9ADBCA-73CB-4EC1-8188-6A4ADD3EF9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21A627-289B-49E1-8CD8-657D7EE6D667}"/>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6" name="Footer Placeholder 5">
            <a:extLst>
              <a:ext uri="{FF2B5EF4-FFF2-40B4-BE49-F238E27FC236}">
                <a16:creationId xmlns:a16="http://schemas.microsoft.com/office/drawing/2014/main" id="{02B86788-3CF9-4E49-BB73-C1C1E3B966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5E6D83-52E9-4B6E-9BDE-4BDA4823B9FC}"/>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3310783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BBC54-D034-4C3D-9810-3E6760A6F7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E349829-120E-4C02-BEB4-8E9EBC1845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033E4AC-3212-4065-BF4E-4E0BCA72F5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2440F3-2E96-4340-821E-E6F7E5778A11}"/>
              </a:ext>
            </a:extLst>
          </p:cNvPr>
          <p:cNvSpPr>
            <a:spLocks noGrp="1"/>
          </p:cNvSpPr>
          <p:nvPr>
            <p:ph type="dt" sz="half" idx="10"/>
          </p:nvPr>
        </p:nvSpPr>
        <p:spPr/>
        <p:txBody>
          <a:bodyPr/>
          <a:lstStyle/>
          <a:p>
            <a:fld id="{6E5EB05E-3D43-4C71-9A29-69636C29AF51}" type="datetimeFigureOut">
              <a:rPr lang="en-US" smtClean="0"/>
              <a:t>2/2/2023</a:t>
            </a:fld>
            <a:endParaRPr lang="en-US"/>
          </a:p>
        </p:txBody>
      </p:sp>
      <p:sp>
        <p:nvSpPr>
          <p:cNvPr id="6" name="Footer Placeholder 5">
            <a:extLst>
              <a:ext uri="{FF2B5EF4-FFF2-40B4-BE49-F238E27FC236}">
                <a16:creationId xmlns:a16="http://schemas.microsoft.com/office/drawing/2014/main" id="{52BE87D2-6B10-4871-AEEC-53DD367A3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54C663-3A3D-4C93-8A2F-6573DF2DF93D}"/>
              </a:ext>
            </a:extLst>
          </p:cNvPr>
          <p:cNvSpPr>
            <a:spLocks noGrp="1"/>
          </p:cNvSpPr>
          <p:nvPr>
            <p:ph type="sldNum" sz="quarter" idx="12"/>
          </p:nvPr>
        </p:nvSpPr>
        <p:spPr/>
        <p:txBody>
          <a:bodyPr/>
          <a:lstStyle/>
          <a:p>
            <a:fld id="{CD5805B6-B17C-47AC-8840-D9A2437334AD}" type="slidenum">
              <a:rPr lang="en-US" smtClean="0"/>
              <a:t>‹#›</a:t>
            </a:fld>
            <a:endParaRPr lang="en-US"/>
          </a:p>
        </p:txBody>
      </p:sp>
    </p:spTree>
    <p:extLst>
      <p:ext uri="{BB962C8B-B14F-4D97-AF65-F5344CB8AC3E}">
        <p14:creationId xmlns:p14="http://schemas.microsoft.com/office/powerpoint/2010/main" val="4162587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F9150F-449D-45D1-906C-8B03FB2487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4736BA6-EC4D-46B3-8B46-2E0D47943A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71531AA-0649-4261-B47D-4F2EFF82F0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5EB05E-3D43-4C71-9A29-69636C29AF51}" type="datetimeFigureOut">
              <a:rPr lang="en-US" smtClean="0"/>
              <a:t>2/2/2023</a:t>
            </a:fld>
            <a:endParaRPr lang="en-US"/>
          </a:p>
        </p:txBody>
      </p:sp>
      <p:sp>
        <p:nvSpPr>
          <p:cNvPr id="5" name="Footer Placeholder 4">
            <a:extLst>
              <a:ext uri="{FF2B5EF4-FFF2-40B4-BE49-F238E27FC236}">
                <a16:creationId xmlns:a16="http://schemas.microsoft.com/office/drawing/2014/main" id="{082FC16D-70D3-4D37-9C97-F02C21F9A4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1775F06-16F6-4897-ACC8-3A4589DDDF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5805B6-B17C-47AC-8840-D9A2437334AD}" type="slidenum">
              <a:rPr lang="en-US" smtClean="0"/>
              <a:t>‹#›</a:t>
            </a:fld>
            <a:endParaRPr lang="en-US"/>
          </a:p>
        </p:txBody>
      </p:sp>
      <p:sp>
        <p:nvSpPr>
          <p:cNvPr id="7" name="Parallelogram 6">
            <a:extLst>
              <a:ext uri="{FF2B5EF4-FFF2-40B4-BE49-F238E27FC236}">
                <a16:creationId xmlns:a16="http://schemas.microsoft.com/office/drawing/2014/main" id="{DCB1A698-A250-4878-BCE3-7E8F831B9A10}"/>
              </a:ext>
            </a:extLst>
          </p:cNvPr>
          <p:cNvSpPr/>
          <p:nvPr userDrawn="1"/>
        </p:nvSpPr>
        <p:spPr>
          <a:xfrm>
            <a:off x="824458" y="0"/>
            <a:ext cx="8964118" cy="6858000"/>
          </a:xfrm>
          <a:prstGeom prst="parallelogram">
            <a:avLst>
              <a:gd name="adj" fmla="val 100599"/>
            </a:avLst>
          </a:prstGeom>
          <a:gradFill flip="none" rotWithShape="1">
            <a:gsLst>
              <a:gs pos="0">
                <a:srgbClr val="0E0F30">
                  <a:alpha val="0"/>
                </a:srgbClr>
              </a:gs>
              <a:gs pos="94000">
                <a:srgbClr val="49BA74">
                  <a:alpha val="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p>
        </p:txBody>
      </p:sp>
      <p:grpSp>
        <p:nvGrpSpPr>
          <p:cNvPr id="8" name="Group 7">
            <a:extLst>
              <a:ext uri="{FF2B5EF4-FFF2-40B4-BE49-F238E27FC236}">
                <a16:creationId xmlns:a16="http://schemas.microsoft.com/office/drawing/2014/main" id="{C6B67C1B-635A-4AF8-9970-54B70D036AA0}"/>
              </a:ext>
            </a:extLst>
          </p:cNvPr>
          <p:cNvGrpSpPr/>
          <p:nvPr userDrawn="1"/>
        </p:nvGrpSpPr>
        <p:grpSpPr>
          <a:xfrm>
            <a:off x="0" y="0"/>
            <a:ext cx="3960509" cy="5662706"/>
            <a:chOff x="-5054974" y="264971"/>
            <a:chExt cx="4607565" cy="6587862"/>
          </a:xfrm>
        </p:grpSpPr>
        <p:sp>
          <p:nvSpPr>
            <p:cNvPr id="9" name="Hexagon 8">
              <a:extLst>
                <a:ext uri="{FF2B5EF4-FFF2-40B4-BE49-F238E27FC236}">
                  <a16:creationId xmlns:a16="http://schemas.microsoft.com/office/drawing/2014/main" id="{C63F9BA1-BF75-4766-859B-79086B1EE2F9}"/>
                </a:ext>
              </a:extLst>
            </p:cNvPr>
            <p:cNvSpPr/>
            <p:nvPr/>
          </p:nvSpPr>
          <p:spPr>
            <a:xfrm>
              <a:off x="-5054974" y="264971"/>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Hexagon 9">
              <a:extLst>
                <a:ext uri="{FF2B5EF4-FFF2-40B4-BE49-F238E27FC236}">
                  <a16:creationId xmlns:a16="http://schemas.microsoft.com/office/drawing/2014/main" id="{1EAB6828-7030-477F-9E40-C1C4B43569A9}"/>
                </a:ext>
              </a:extLst>
            </p:cNvPr>
            <p:cNvSpPr/>
            <p:nvPr/>
          </p:nvSpPr>
          <p:spPr>
            <a:xfrm>
              <a:off x="-5054974" y="1462550"/>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Hexagon 10">
              <a:extLst>
                <a:ext uri="{FF2B5EF4-FFF2-40B4-BE49-F238E27FC236}">
                  <a16:creationId xmlns:a16="http://schemas.microsoft.com/office/drawing/2014/main" id="{6EDB3C45-6970-43D8-8068-7D701CD6BB1F}"/>
                </a:ext>
              </a:extLst>
            </p:cNvPr>
            <p:cNvSpPr/>
            <p:nvPr/>
          </p:nvSpPr>
          <p:spPr>
            <a:xfrm>
              <a:off x="-5054974" y="5055289"/>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Hexagon 11">
              <a:extLst>
                <a:ext uri="{FF2B5EF4-FFF2-40B4-BE49-F238E27FC236}">
                  <a16:creationId xmlns:a16="http://schemas.microsoft.com/office/drawing/2014/main" id="{55EBF8EC-F38A-475A-823A-21D48AA4EFCD}"/>
                </a:ext>
              </a:extLst>
            </p:cNvPr>
            <p:cNvSpPr/>
            <p:nvPr/>
          </p:nvSpPr>
          <p:spPr>
            <a:xfrm>
              <a:off x="-3981212" y="862585"/>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Hexagon 12">
              <a:extLst>
                <a:ext uri="{FF2B5EF4-FFF2-40B4-BE49-F238E27FC236}">
                  <a16:creationId xmlns:a16="http://schemas.microsoft.com/office/drawing/2014/main" id="{11A2F537-AACC-4B5B-A419-DE9D86C0699E}"/>
                </a:ext>
              </a:extLst>
            </p:cNvPr>
            <p:cNvSpPr/>
            <p:nvPr/>
          </p:nvSpPr>
          <p:spPr>
            <a:xfrm>
              <a:off x="-3981212" y="2060164"/>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Hexagon 13">
              <a:extLst>
                <a:ext uri="{FF2B5EF4-FFF2-40B4-BE49-F238E27FC236}">
                  <a16:creationId xmlns:a16="http://schemas.microsoft.com/office/drawing/2014/main" id="{E104BB5C-247C-4ED5-A4F9-FC7ECB99D884}"/>
                </a:ext>
              </a:extLst>
            </p:cNvPr>
            <p:cNvSpPr/>
            <p:nvPr/>
          </p:nvSpPr>
          <p:spPr>
            <a:xfrm>
              <a:off x="-3981212" y="3257743"/>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Hexagon 14">
              <a:extLst>
                <a:ext uri="{FF2B5EF4-FFF2-40B4-BE49-F238E27FC236}">
                  <a16:creationId xmlns:a16="http://schemas.microsoft.com/office/drawing/2014/main" id="{0231B935-7746-4BF3-ABD7-2EDDCB5FBEC3}"/>
                </a:ext>
              </a:extLst>
            </p:cNvPr>
            <p:cNvSpPr/>
            <p:nvPr/>
          </p:nvSpPr>
          <p:spPr>
            <a:xfrm>
              <a:off x="-3981212" y="4455323"/>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Hexagon 15">
              <a:extLst>
                <a:ext uri="{FF2B5EF4-FFF2-40B4-BE49-F238E27FC236}">
                  <a16:creationId xmlns:a16="http://schemas.microsoft.com/office/drawing/2014/main" id="{25C93151-2224-48AD-A6A9-FB03A1892B68}"/>
                </a:ext>
              </a:extLst>
            </p:cNvPr>
            <p:cNvSpPr/>
            <p:nvPr/>
          </p:nvSpPr>
          <p:spPr>
            <a:xfrm>
              <a:off x="-3981212" y="5652903"/>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Hexagon 16">
              <a:extLst>
                <a:ext uri="{FF2B5EF4-FFF2-40B4-BE49-F238E27FC236}">
                  <a16:creationId xmlns:a16="http://schemas.microsoft.com/office/drawing/2014/main" id="{C34C32B0-E8AE-440B-A67B-C8D17E227064}"/>
                </a:ext>
              </a:extLst>
            </p:cNvPr>
            <p:cNvSpPr/>
            <p:nvPr/>
          </p:nvSpPr>
          <p:spPr>
            <a:xfrm>
              <a:off x="-2897687" y="270137"/>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Hexagon 17">
              <a:extLst>
                <a:ext uri="{FF2B5EF4-FFF2-40B4-BE49-F238E27FC236}">
                  <a16:creationId xmlns:a16="http://schemas.microsoft.com/office/drawing/2014/main" id="{6A380767-747B-4C82-A601-EC9F0A71E91F}"/>
                </a:ext>
              </a:extLst>
            </p:cNvPr>
            <p:cNvSpPr/>
            <p:nvPr/>
          </p:nvSpPr>
          <p:spPr>
            <a:xfrm>
              <a:off x="-2897687" y="1467716"/>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Hexagon 18">
              <a:extLst>
                <a:ext uri="{FF2B5EF4-FFF2-40B4-BE49-F238E27FC236}">
                  <a16:creationId xmlns:a16="http://schemas.microsoft.com/office/drawing/2014/main" id="{AC2689C2-7ED8-48D8-8663-43D29F67FE20}"/>
                </a:ext>
              </a:extLst>
            </p:cNvPr>
            <p:cNvSpPr/>
            <p:nvPr/>
          </p:nvSpPr>
          <p:spPr>
            <a:xfrm>
              <a:off x="-2897687" y="2665295"/>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Hexagon 19">
              <a:extLst>
                <a:ext uri="{FF2B5EF4-FFF2-40B4-BE49-F238E27FC236}">
                  <a16:creationId xmlns:a16="http://schemas.microsoft.com/office/drawing/2014/main" id="{1511086E-D6A9-45D1-8EE1-FE186761F6D3}"/>
                </a:ext>
              </a:extLst>
            </p:cNvPr>
            <p:cNvSpPr/>
            <p:nvPr/>
          </p:nvSpPr>
          <p:spPr>
            <a:xfrm>
              <a:off x="-2897687" y="3862875"/>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Hexagon 20">
              <a:extLst>
                <a:ext uri="{FF2B5EF4-FFF2-40B4-BE49-F238E27FC236}">
                  <a16:creationId xmlns:a16="http://schemas.microsoft.com/office/drawing/2014/main" id="{5DB70A2E-0F92-4781-8835-8E5C1618BC91}"/>
                </a:ext>
              </a:extLst>
            </p:cNvPr>
            <p:cNvSpPr/>
            <p:nvPr/>
          </p:nvSpPr>
          <p:spPr>
            <a:xfrm>
              <a:off x="-2897687" y="5060455"/>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Hexagon 21">
              <a:extLst>
                <a:ext uri="{FF2B5EF4-FFF2-40B4-BE49-F238E27FC236}">
                  <a16:creationId xmlns:a16="http://schemas.microsoft.com/office/drawing/2014/main" id="{1B48A4DF-1A54-47C5-A534-7B381E3898F9}"/>
                </a:ext>
              </a:extLst>
            </p:cNvPr>
            <p:cNvSpPr/>
            <p:nvPr/>
          </p:nvSpPr>
          <p:spPr>
            <a:xfrm>
              <a:off x="-1823925" y="867751"/>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Hexagon 22">
              <a:extLst>
                <a:ext uri="{FF2B5EF4-FFF2-40B4-BE49-F238E27FC236}">
                  <a16:creationId xmlns:a16="http://schemas.microsoft.com/office/drawing/2014/main" id="{B1C212D2-879E-403A-B0A4-ACC3BD26795F}"/>
                </a:ext>
              </a:extLst>
            </p:cNvPr>
            <p:cNvSpPr/>
            <p:nvPr/>
          </p:nvSpPr>
          <p:spPr>
            <a:xfrm>
              <a:off x="-1823925" y="2065330"/>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Hexagon 23">
              <a:extLst>
                <a:ext uri="{FF2B5EF4-FFF2-40B4-BE49-F238E27FC236}">
                  <a16:creationId xmlns:a16="http://schemas.microsoft.com/office/drawing/2014/main" id="{188CFB58-61C0-4365-A573-D10E45F18FF2}"/>
                </a:ext>
              </a:extLst>
            </p:cNvPr>
            <p:cNvSpPr/>
            <p:nvPr/>
          </p:nvSpPr>
          <p:spPr>
            <a:xfrm>
              <a:off x="-1823925" y="4460489"/>
              <a:ext cx="1376516" cy="1199930"/>
            </a:xfrm>
            <a:prstGeom prst="hexagon">
              <a:avLst/>
            </a:prstGeom>
            <a:noFill/>
            <a:ln>
              <a:solidFill>
                <a:srgbClr val="49BA74">
                  <a:alpha val="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Tree>
    <p:extLst>
      <p:ext uri="{BB962C8B-B14F-4D97-AF65-F5344CB8AC3E}">
        <p14:creationId xmlns:p14="http://schemas.microsoft.com/office/powerpoint/2010/main" val="518027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7" r:id="rId1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0-#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2.svg"/><Relationship Id="rId5" Type="http://schemas.openxmlformats.org/officeDocument/2006/relationships/image" Target="../media/image12.png"/><Relationship Id="rId4" Type="http://schemas.openxmlformats.org/officeDocument/2006/relationships/image" Target="../media/image10.sv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jp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49" name="Group 248">
            <a:extLst>
              <a:ext uri="{FF2B5EF4-FFF2-40B4-BE49-F238E27FC236}">
                <a16:creationId xmlns:a16="http://schemas.microsoft.com/office/drawing/2014/main" id="{737C7877-3BAE-454F-A9BC-EE242A7360A0}"/>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250" name="Oval 249">
              <a:extLst>
                <a:ext uri="{FF2B5EF4-FFF2-40B4-BE49-F238E27FC236}">
                  <a16:creationId xmlns:a16="http://schemas.microsoft.com/office/drawing/2014/main" id="{F5DDABD1-0F93-4ABA-B6AD-E7D0FFC88BE7}"/>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251" name="Oval 250">
              <a:extLst>
                <a:ext uri="{FF2B5EF4-FFF2-40B4-BE49-F238E27FC236}">
                  <a16:creationId xmlns:a16="http://schemas.microsoft.com/office/drawing/2014/main" id="{477252AD-024F-4497-9985-E954A578374C}"/>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252" name="Oval 251">
              <a:extLst>
                <a:ext uri="{FF2B5EF4-FFF2-40B4-BE49-F238E27FC236}">
                  <a16:creationId xmlns:a16="http://schemas.microsoft.com/office/drawing/2014/main" id="{735051F5-2DEF-41C2-8E0D-DF3FE49A63A0}"/>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285" name="Slide Number Placeholder 4">
            <a:extLst>
              <a:ext uri="{FF2B5EF4-FFF2-40B4-BE49-F238E27FC236}">
                <a16:creationId xmlns:a16="http://schemas.microsoft.com/office/drawing/2014/main" id="{D1D227DF-068F-4F74-A16F-C3700756259E}"/>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1</a:t>
            </a:fld>
            <a:endParaRPr lang="en-US" dirty="0">
              <a:gradFill>
                <a:gsLst>
                  <a:gs pos="0">
                    <a:srgbClr val="12868F"/>
                  </a:gs>
                  <a:gs pos="100000">
                    <a:srgbClr val="49BA74"/>
                  </a:gs>
                </a:gsLst>
                <a:lin ang="5400000" scaled="1"/>
              </a:gradFill>
            </a:endParaRPr>
          </a:p>
        </p:txBody>
      </p:sp>
      <p:cxnSp>
        <p:nvCxnSpPr>
          <p:cNvPr id="286" name="Straight Connector 285">
            <a:extLst>
              <a:ext uri="{FF2B5EF4-FFF2-40B4-BE49-F238E27FC236}">
                <a16:creationId xmlns:a16="http://schemas.microsoft.com/office/drawing/2014/main" id="{67E1ED69-6533-4A73-B74A-848900DE53B1}"/>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2290" y="3603380"/>
            <a:ext cx="3254619" cy="325461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2115" y="2895692"/>
            <a:ext cx="5829393" cy="1415377"/>
          </a:xfrm>
          <a:prstGeom prst="rect">
            <a:avLst/>
          </a:prstGeom>
        </p:spPr>
      </p:pic>
    </p:spTree>
    <p:extLst>
      <p:ext uri="{BB962C8B-B14F-4D97-AF65-F5344CB8AC3E}">
        <p14:creationId xmlns:p14="http://schemas.microsoft.com/office/powerpoint/2010/main" val="8846536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 name="Arc 24">
            <a:extLst>
              <a:ext uri="{FF2B5EF4-FFF2-40B4-BE49-F238E27FC236}">
                <a16:creationId xmlns:a16="http://schemas.microsoft.com/office/drawing/2014/main" id="{2858402C-3EA8-4F3C-9B6F-1E6A23EF1560}"/>
              </a:ext>
            </a:extLst>
          </p:cNvPr>
          <p:cNvSpPr/>
          <p:nvPr/>
        </p:nvSpPr>
        <p:spPr>
          <a:xfrm>
            <a:off x="810891" y="2226372"/>
            <a:ext cx="1494157" cy="1494157"/>
          </a:xfrm>
          <a:prstGeom prst="arc">
            <a:avLst>
              <a:gd name="adj1" fmla="val 5631180"/>
              <a:gd name="adj2" fmla="val 9194349"/>
            </a:avLst>
          </a:prstGeom>
          <a:noFill/>
          <a:ln w="190500" cap="rnd">
            <a:gradFill>
              <a:gsLst>
                <a:gs pos="0">
                  <a:srgbClr val="49BA74"/>
                </a:gs>
                <a:gs pos="100000">
                  <a:srgbClr val="12868F"/>
                </a:gs>
              </a:gsLst>
              <a:lin ang="5400000" scaled="1"/>
            </a:gradFill>
            <a:roun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LY" dirty="0"/>
          </a:p>
        </p:txBody>
      </p:sp>
      <p:sp>
        <p:nvSpPr>
          <p:cNvPr id="26" name="Oval 25">
            <a:extLst>
              <a:ext uri="{FF2B5EF4-FFF2-40B4-BE49-F238E27FC236}">
                <a16:creationId xmlns:a16="http://schemas.microsoft.com/office/drawing/2014/main" id="{E233CF30-A878-4B94-BA25-C634CF6C6F0D}"/>
              </a:ext>
            </a:extLst>
          </p:cNvPr>
          <p:cNvSpPr/>
          <p:nvPr/>
        </p:nvSpPr>
        <p:spPr>
          <a:xfrm>
            <a:off x="886959" y="2302440"/>
            <a:ext cx="1342024" cy="1342024"/>
          </a:xfrm>
          <a:prstGeom prst="ellipse">
            <a:avLst/>
          </a:prstGeom>
          <a:gradFill>
            <a:gsLst>
              <a:gs pos="0">
                <a:srgbClr val="12868F">
                  <a:alpha val="27000"/>
                </a:srgbClr>
              </a:gs>
              <a:gs pos="100000">
                <a:srgbClr val="49BA74">
                  <a:alpha val="27000"/>
                </a:srgb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sz="1000" dirty="0">
              <a:latin typeface="Montserrat" panose="00000500000000000000" pitchFamily="2" charset="0"/>
            </a:endParaRPr>
          </a:p>
        </p:txBody>
      </p:sp>
      <p:grpSp>
        <p:nvGrpSpPr>
          <p:cNvPr id="28" name="Group 27">
            <a:extLst>
              <a:ext uri="{FF2B5EF4-FFF2-40B4-BE49-F238E27FC236}">
                <a16:creationId xmlns:a16="http://schemas.microsoft.com/office/drawing/2014/main" id="{913F8082-6124-4FC2-97A0-7A9326C1AE95}"/>
              </a:ext>
            </a:extLst>
          </p:cNvPr>
          <p:cNvGrpSpPr/>
          <p:nvPr/>
        </p:nvGrpSpPr>
        <p:grpSpPr>
          <a:xfrm>
            <a:off x="3079906" y="2226372"/>
            <a:ext cx="1494157" cy="1494157"/>
            <a:chOff x="810891" y="2254883"/>
            <a:chExt cx="1677038" cy="1677038"/>
          </a:xfrm>
        </p:grpSpPr>
        <p:sp>
          <p:nvSpPr>
            <p:cNvPr id="29" name="Arc 28">
              <a:extLst>
                <a:ext uri="{FF2B5EF4-FFF2-40B4-BE49-F238E27FC236}">
                  <a16:creationId xmlns:a16="http://schemas.microsoft.com/office/drawing/2014/main" id="{69328C9E-16B1-432C-BE82-702D0F2B5789}"/>
                </a:ext>
              </a:extLst>
            </p:cNvPr>
            <p:cNvSpPr/>
            <p:nvPr/>
          </p:nvSpPr>
          <p:spPr>
            <a:xfrm>
              <a:off x="810891" y="2254883"/>
              <a:ext cx="1677038" cy="1677038"/>
            </a:xfrm>
            <a:prstGeom prst="arc">
              <a:avLst>
                <a:gd name="adj1" fmla="val 5781858"/>
                <a:gd name="adj2" fmla="val 9525641"/>
              </a:avLst>
            </a:prstGeom>
            <a:noFill/>
            <a:ln w="190500" cap="rnd">
              <a:gradFill>
                <a:gsLst>
                  <a:gs pos="0">
                    <a:srgbClr val="49BA74"/>
                  </a:gs>
                  <a:gs pos="100000">
                    <a:srgbClr val="12868F"/>
                  </a:gs>
                </a:gsLst>
                <a:lin ang="5400000" scaled="1"/>
              </a:gradFill>
              <a:roun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LY" dirty="0"/>
            </a:p>
          </p:txBody>
        </p:sp>
        <p:sp>
          <p:nvSpPr>
            <p:cNvPr id="30" name="Oval 29">
              <a:extLst>
                <a:ext uri="{FF2B5EF4-FFF2-40B4-BE49-F238E27FC236}">
                  <a16:creationId xmlns:a16="http://schemas.microsoft.com/office/drawing/2014/main" id="{C1E7C8C3-8107-4B56-8A30-7B330970F4CD}"/>
                </a:ext>
              </a:extLst>
            </p:cNvPr>
            <p:cNvSpPr/>
            <p:nvPr/>
          </p:nvSpPr>
          <p:spPr>
            <a:xfrm>
              <a:off x="896270" y="2340262"/>
              <a:ext cx="1506284" cy="1506284"/>
            </a:xfrm>
            <a:prstGeom prst="ellipse">
              <a:avLst/>
            </a:prstGeom>
            <a:gradFill>
              <a:gsLst>
                <a:gs pos="0">
                  <a:srgbClr val="12868F">
                    <a:alpha val="27000"/>
                  </a:srgbClr>
                </a:gs>
                <a:gs pos="100000">
                  <a:srgbClr val="49BA74">
                    <a:alpha val="27000"/>
                  </a:srgb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dirty="0"/>
            </a:p>
          </p:txBody>
        </p:sp>
      </p:grpSp>
      <p:grpSp>
        <p:nvGrpSpPr>
          <p:cNvPr id="31" name="Group 30">
            <a:extLst>
              <a:ext uri="{FF2B5EF4-FFF2-40B4-BE49-F238E27FC236}">
                <a16:creationId xmlns:a16="http://schemas.microsoft.com/office/drawing/2014/main" id="{272F5160-2B5B-4A53-A0FB-23613323A595}"/>
              </a:ext>
            </a:extLst>
          </p:cNvPr>
          <p:cNvGrpSpPr/>
          <p:nvPr/>
        </p:nvGrpSpPr>
        <p:grpSpPr>
          <a:xfrm>
            <a:off x="5348921" y="2226371"/>
            <a:ext cx="1494157" cy="1494157"/>
            <a:chOff x="810891" y="2254882"/>
            <a:chExt cx="1677038" cy="1677038"/>
          </a:xfrm>
        </p:grpSpPr>
        <p:sp>
          <p:nvSpPr>
            <p:cNvPr id="32" name="Arc 31">
              <a:extLst>
                <a:ext uri="{FF2B5EF4-FFF2-40B4-BE49-F238E27FC236}">
                  <a16:creationId xmlns:a16="http://schemas.microsoft.com/office/drawing/2014/main" id="{AFA260E6-430C-42D2-B1D1-4484740C1651}"/>
                </a:ext>
              </a:extLst>
            </p:cNvPr>
            <p:cNvSpPr/>
            <p:nvPr/>
          </p:nvSpPr>
          <p:spPr>
            <a:xfrm>
              <a:off x="810891" y="2254882"/>
              <a:ext cx="1677038" cy="1677038"/>
            </a:xfrm>
            <a:prstGeom prst="arc">
              <a:avLst>
                <a:gd name="adj1" fmla="val 5175707"/>
                <a:gd name="adj2" fmla="val 16782663"/>
              </a:avLst>
            </a:prstGeom>
            <a:noFill/>
            <a:ln w="190500" cap="rnd">
              <a:gradFill>
                <a:gsLst>
                  <a:gs pos="0">
                    <a:srgbClr val="49BA74"/>
                  </a:gs>
                  <a:gs pos="100000">
                    <a:srgbClr val="12868F"/>
                  </a:gs>
                </a:gsLst>
                <a:lin ang="5400000" scaled="1"/>
              </a:gradFill>
              <a:roun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LY" dirty="0"/>
            </a:p>
          </p:txBody>
        </p:sp>
        <p:sp>
          <p:nvSpPr>
            <p:cNvPr id="33" name="Oval 32">
              <a:extLst>
                <a:ext uri="{FF2B5EF4-FFF2-40B4-BE49-F238E27FC236}">
                  <a16:creationId xmlns:a16="http://schemas.microsoft.com/office/drawing/2014/main" id="{61813D3B-5659-43ED-8E5D-046B13442BA1}"/>
                </a:ext>
              </a:extLst>
            </p:cNvPr>
            <p:cNvSpPr/>
            <p:nvPr/>
          </p:nvSpPr>
          <p:spPr>
            <a:xfrm>
              <a:off x="896270" y="2340262"/>
              <a:ext cx="1506284" cy="1506284"/>
            </a:xfrm>
            <a:prstGeom prst="ellipse">
              <a:avLst/>
            </a:prstGeom>
            <a:gradFill>
              <a:gsLst>
                <a:gs pos="0">
                  <a:srgbClr val="12868F">
                    <a:alpha val="27000"/>
                  </a:srgbClr>
                </a:gs>
                <a:gs pos="100000">
                  <a:srgbClr val="49BA74">
                    <a:alpha val="27000"/>
                  </a:srgb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dirty="0"/>
            </a:p>
          </p:txBody>
        </p:sp>
      </p:grpSp>
      <p:grpSp>
        <p:nvGrpSpPr>
          <p:cNvPr id="34" name="Group 33">
            <a:extLst>
              <a:ext uri="{FF2B5EF4-FFF2-40B4-BE49-F238E27FC236}">
                <a16:creationId xmlns:a16="http://schemas.microsoft.com/office/drawing/2014/main" id="{B932D9D4-8770-499E-A770-32C137EB9722}"/>
              </a:ext>
            </a:extLst>
          </p:cNvPr>
          <p:cNvGrpSpPr/>
          <p:nvPr/>
        </p:nvGrpSpPr>
        <p:grpSpPr>
          <a:xfrm>
            <a:off x="7617936" y="2226372"/>
            <a:ext cx="1494157" cy="1494157"/>
            <a:chOff x="810891" y="2254883"/>
            <a:chExt cx="1677038" cy="1677038"/>
          </a:xfrm>
        </p:grpSpPr>
        <p:sp>
          <p:nvSpPr>
            <p:cNvPr id="35" name="Arc 34">
              <a:extLst>
                <a:ext uri="{FF2B5EF4-FFF2-40B4-BE49-F238E27FC236}">
                  <a16:creationId xmlns:a16="http://schemas.microsoft.com/office/drawing/2014/main" id="{33FB033A-9E18-40BD-8E3C-F47291D4DD4F}"/>
                </a:ext>
              </a:extLst>
            </p:cNvPr>
            <p:cNvSpPr/>
            <p:nvPr/>
          </p:nvSpPr>
          <p:spPr>
            <a:xfrm>
              <a:off x="810891" y="2254883"/>
              <a:ext cx="1677038" cy="1677038"/>
            </a:xfrm>
            <a:prstGeom prst="arc">
              <a:avLst>
                <a:gd name="adj1" fmla="val 5534892"/>
                <a:gd name="adj2" fmla="val 10382083"/>
              </a:avLst>
            </a:prstGeom>
            <a:noFill/>
            <a:ln w="190500" cap="rnd">
              <a:gradFill>
                <a:gsLst>
                  <a:gs pos="0">
                    <a:srgbClr val="49BA74"/>
                  </a:gs>
                  <a:gs pos="100000">
                    <a:srgbClr val="12868F"/>
                  </a:gs>
                </a:gsLst>
                <a:lin ang="5400000" scaled="1"/>
              </a:gradFill>
              <a:roun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LY" dirty="0"/>
            </a:p>
          </p:txBody>
        </p:sp>
        <p:sp>
          <p:nvSpPr>
            <p:cNvPr id="36" name="Oval 35">
              <a:extLst>
                <a:ext uri="{FF2B5EF4-FFF2-40B4-BE49-F238E27FC236}">
                  <a16:creationId xmlns:a16="http://schemas.microsoft.com/office/drawing/2014/main" id="{D3198273-FE11-413F-920C-92C323581806}"/>
                </a:ext>
              </a:extLst>
            </p:cNvPr>
            <p:cNvSpPr/>
            <p:nvPr/>
          </p:nvSpPr>
          <p:spPr>
            <a:xfrm>
              <a:off x="896270" y="2340262"/>
              <a:ext cx="1506284" cy="1506284"/>
            </a:xfrm>
            <a:prstGeom prst="ellipse">
              <a:avLst/>
            </a:prstGeom>
            <a:gradFill>
              <a:gsLst>
                <a:gs pos="0">
                  <a:srgbClr val="12868F">
                    <a:alpha val="27000"/>
                  </a:srgbClr>
                </a:gs>
                <a:gs pos="100000">
                  <a:srgbClr val="49BA74">
                    <a:alpha val="27000"/>
                  </a:srgb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dirty="0"/>
            </a:p>
          </p:txBody>
        </p:sp>
      </p:grpSp>
      <p:grpSp>
        <p:nvGrpSpPr>
          <p:cNvPr id="37" name="Group 36">
            <a:extLst>
              <a:ext uri="{FF2B5EF4-FFF2-40B4-BE49-F238E27FC236}">
                <a16:creationId xmlns:a16="http://schemas.microsoft.com/office/drawing/2014/main" id="{45ACACEE-AE13-46F3-BCB4-E5138022EF58}"/>
              </a:ext>
            </a:extLst>
          </p:cNvPr>
          <p:cNvGrpSpPr/>
          <p:nvPr/>
        </p:nvGrpSpPr>
        <p:grpSpPr>
          <a:xfrm>
            <a:off x="9886952" y="2226372"/>
            <a:ext cx="1494157" cy="1494157"/>
            <a:chOff x="810891" y="2254883"/>
            <a:chExt cx="1677038" cy="1677038"/>
          </a:xfrm>
        </p:grpSpPr>
        <p:sp>
          <p:nvSpPr>
            <p:cNvPr id="38" name="Arc 37">
              <a:extLst>
                <a:ext uri="{FF2B5EF4-FFF2-40B4-BE49-F238E27FC236}">
                  <a16:creationId xmlns:a16="http://schemas.microsoft.com/office/drawing/2014/main" id="{EB090575-35F1-4E38-9CCD-6E826B7C6F02}"/>
                </a:ext>
              </a:extLst>
            </p:cNvPr>
            <p:cNvSpPr/>
            <p:nvPr/>
          </p:nvSpPr>
          <p:spPr>
            <a:xfrm>
              <a:off x="810891" y="2254883"/>
              <a:ext cx="1677038" cy="1677038"/>
            </a:xfrm>
            <a:prstGeom prst="arc">
              <a:avLst>
                <a:gd name="adj1" fmla="val 5375526"/>
                <a:gd name="adj2" fmla="val 11349719"/>
              </a:avLst>
            </a:prstGeom>
            <a:noFill/>
            <a:ln w="190500" cap="rnd">
              <a:gradFill>
                <a:gsLst>
                  <a:gs pos="0">
                    <a:srgbClr val="49BA74"/>
                  </a:gs>
                  <a:gs pos="100000">
                    <a:srgbClr val="12868F"/>
                  </a:gs>
                </a:gsLst>
                <a:lin ang="5400000" scaled="1"/>
              </a:gradFill>
              <a:round/>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LY" dirty="0"/>
            </a:p>
          </p:txBody>
        </p:sp>
        <p:sp>
          <p:nvSpPr>
            <p:cNvPr id="39" name="Oval 38">
              <a:extLst>
                <a:ext uri="{FF2B5EF4-FFF2-40B4-BE49-F238E27FC236}">
                  <a16:creationId xmlns:a16="http://schemas.microsoft.com/office/drawing/2014/main" id="{6EB1D1CF-8C73-417A-ADBC-52C5DA251D42}"/>
                </a:ext>
              </a:extLst>
            </p:cNvPr>
            <p:cNvSpPr/>
            <p:nvPr/>
          </p:nvSpPr>
          <p:spPr>
            <a:xfrm>
              <a:off x="896270" y="2340262"/>
              <a:ext cx="1506284" cy="1506284"/>
            </a:xfrm>
            <a:prstGeom prst="ellipse">
              <a:avLst/>
            </a:prstGeom>
            <a:gradFill>
              <a:gsLst>
                <a:gs pos="0">
                  <a:srgbClr val="12868F">
                    <a:alpha val="27000"/>
                  </a:srgbClr>
                </a:gs>
                <a:gs pos="100000">
                  <a:srgbClr val="49BA74">
                    <a:alpha val="27000"/>
                  </a:srgbClr>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dirty="0"/>
            </a:p>
          </p:txBody>
        </p:sp>
      </p:grpSp>
      <p:sp>
        <p:nvSpPr>
          <p:cNvPr id="42" name="TextBox 41">
            <a:extLst>
              <a:ext uri="{FF2B5EF4-FFF2-40B4-BE49-F238E27FC236}">
                <a16:creationId xmlns:a16="http://schemas.microsoft.com/office/drawing/2014/main" id="{3C6C9BC7-9075-47BF-96B8-8E41627653A4}"/>
              </a:ext>
            </a:extLst>
          </p:cNvPr>
          <p:cNvSpPr txBox="1"/>
          <p:nvPr/>
        </p:nvSpPr>
        <p:spPr>
          <a:xfrm>
            <a:off x="929271" y="2696451"/>
            <a:ext cx="1257395" cy="553998"/>
          </a:xfrm>
          <a:prstGeom prst="rect">
            <a:avLst/>
          </a:prstGeom>
          <a:noFill/>
        </p:spPr>
        <p:txBody>
          <a:bodyPr wrap="square">
            <a:spAutoFit/>
          </a:bodyPr>
          <a:lstStyle/>
          <a:p>
            <a:pPr algn="ctr"/>
            <a:r>
              <a:rPr lang="en-US" b="1" dirty="0">
                <a:solidFill>
                  <a:schemeClr val="bg1"/>
                </a:solidFill>
                <a:latin typeface="Montserrat" panose="00000500000000000000" pitchFamily="2" charset="0"/>
              </a:rPr>
              <a:t>5%</a:t>
            </a:r>
          </a:p>
          <a:p>
            <a:pPr algn="ctr"/>
            <a:r>
              <a:rPr lang="en-US" sz="1200" dirty="0">
                <a:solidFill>
                  <a:schemeClr val="bg1"/>
                </a:solidFill>
                <a:latin typeface="Montserrat" panose="00000500000000000000" pitchFamily="2" charset="0"/>
              </a:rPr>
              <a:t>LP rewards</a:t>
            </a:r>
          </a:p>
        </p:txBody>
      </p:sp>
      <p:sp>
        <p:nvSpPr>
          <p:cNvPr id="43" name="TextBox 42">
            <a:extLst>
              <a:ext uri="{FF2B5EF4-FFF2-40B4-BE49-F238E27FC236}">
                <a16:creationId xmlns:a16="http://schemas.microsoft.com/office/drawing/2014/main" id="{AD83CBAB-126B-4A44-9DB4-983745E15A42}"/>
              </a:ext>
            </a:extLst>
          </p:cNvPr>
          <p:cNvSpPr txBox="1"/>
          <p:nvPr/>
        </p:nvSpPr>
        <p:spPr>
          <a:xfrm>
            <a:off x="3198286" y="2604118"/>
            <a:ext cx="1257395" cy="738664"/>
          </a:xfrm>
          <a:prstGeom prst="rect">
            <a:avLst/>
          </a:prstGeom>
          <a:noFill/>
        </p:spPr>
        <p:txBody>
          <a:bodyPr wrap="square">
            <a:spAutoFit/>
          </a:bodyPr>
          <a:lstStyle/>
          <a:p>
            <a:pPr algn="ctr"/>
            <a:r>
              <a:rPr lang="en-US" b="1" dirty="0">
                <a:solidFill>
                  <a:schemeClr val="bg1"/>
                </a:solidFill>
                <a:latin typeface="Montserrat" panose="00000500000000000000" pitchFamily="2" charset="0"/>
              </a:rPr>
              <a:t>5%</a:t>
            </a:r>
          </a:p>
          <a:p>
            <a:pPr algn="ctr"/>
            <a:r>
              <a:rPr lang="en-US" sz="1200" dirty="0">
                <a:solidFill>
                  <a:schemeClr val="bg1"/>
                </a:solidFill>
                <a:latin typeface="Montserrat" panose="00000500000000000000" pitchFamily="2" charset="0"/>
              </a:rPr>
              <a:t>Liquidity provision</a:t>
            </a:r>
          </a:p>
        </p:txBody>
      </p:sp>
      <p:sp>
        <p:nvSpPr>
          <p:cNvPr id="52" name="TextBox 51">
            <a:extLst>
              <a:ext uri="{FF2B5EF4-FFF2-40B4-BE49-F238E27FC236}">
                <a16:creationId xmlns:a16="http://schemas.microsoft.com/office/drawing/2014/main" id="{E4A993DF-A50A-4832-9563-C7BF599F2921}"/>
              </a:ext>
            </a:extLst>
          </p:cNvPr>
          <p:cNvSpPr txBox="1"/>
          <p:nvPr/>
        </p:nvSpPr>
        <p:spPr>
          <a:xfrm>
            <a:off x="5467301" y="2696451"/>
            <a:ext cx="1257395" cy="553998"/>
          </a:xfrm>
          <a:prstGeom prst="rect">
            <a:avLst/>
          </a:prstGeom>
          <a:noFill/>
        </p:spPr>
        <p:txBody>
          <a:bodyPr wrap="square">
            <a:spAutoFit/>
          </a:bodyPr>
          <a:lstStyle/>
          <a:p>
            <a:pPr algn="ctr"/>
            <a:r>
              <a:rPr lang="en-US" b="1" dirty="0">
                <a:solidFill>
                  <a:schemeClr val="bg1"/>
                </a:solidFill>
                <a:latin typeface="Montserrat" panose="00000500000000000000" pitchFamily="2" charset="0"/>
              </a:rPr>
              <a:t>51%</a:t>
            </a:r>
          </a:p>
          <a:p>
            <a:pPr algn="ctr"/>
            <a:r>
              <a:rPr lang="en-US" sz="1200" dirty="0">
                <a:solidFill>
                  <a:schemeClr val="bg1"/>
                </a:solidFill>
                <a:latin typeface="Montserrat" panose="00000500000000000000" pitchFamily="2" charset="0"/>
              </a:rPr>
              <a:t>Airdrop</a:t>
            </a:r>
          </a:p>
        </p:txBody>
      </p:sp>
      <p:sp>
        <p:nvSpPr>
          <p:cNvPr id="54" name="TextBox 53">
            <a:extLst>
              <a:ext uri="{FF2B5EF4-FFF2-40B4-BE49-F238E27FC236}">
                <a16:creationId xmlns:a16="http://schemas.microsoft.com/office/drawing/2014/main" id="{2C345FC1-F2AE-4147-B08F-508E57089630}"/>
              </a:ext>
            </a:extLst>
          </p:cNvPr>
          <p:cNvSpPr txBox="1"/>
          <p:nvPr/>
        </p:nvSpPr>
        <p:spPr>
          <a:xfrm>
            <a:off x="7736316" y="2696451"/>
            <a:ext cx="1257395" cy="553998"/>
          </a:xfrm>
          <a:prstGeom prst="rect">
            <a:avLst/>
          </a:prstGeom>
          <a:noFill/>
        </p:spPr>
        <p:txBody>
          <a:bodyPr wrap="square">
            <a:spAutoFit/>
          </a:bodyPr>
          <a:lstStyle/>
          <a:p>
            <a:pPr algn="ctr"/>
            <a:r>
              <a:rPr lang="en-US" b="1" dirty="0">
                <a:solidFill>
                  <a:schemeClr val="bg1"/>
                </a:solidFill>
                <a:latin typeface="Montserrat" panose="00000500000000000000" pitchFamily="2" charset="0"/>
              </a:rPr>
              <a:t>19%</a:t>
            </a:r>
          </a:p>
          <a:p>
            <a:pPr algn="ctr"/>
            <a:r>
              <a:rPr lang="en-US" sz="1200" dirty="0">
                <a:solidFill>
                  <a:schemeClr val="bg1"/>
                </a:solidFill>
                <a:latin typeface="Montserrat" panose="00000500000000000000" pitchFamily="2" charset="0"/>
              </a:rPr>
              <a:t>Marketing</a:t>
            </a:r>
          </a:p>
        </p:txBody>
      </p:sp>
      <p:sp>
        <p:nvSpPr>
          <p:cNvPr id="55" name="TextBox 54">
            <a:extLst>
              <a:ext uri="{FF2B5EF4-FFF2-40B4-BE49-F238E27FC236}">
                <a16:creationId xmlns:a16="http://schemas.microsoft.com/office/drawing/2014/main" id="{E99AC292-F5D4-40C1-B4A7-8F657DC9FCBF}"/>
              </a:ext>
            </a:extLst>
          </p:cNvPr>
          <p:cNvSpPr txBox="1"/>
          <p:nvPr/>
        </p:nvSpPr>
        <p:spPr>
          <a:xfrm>
            <a:off x="10005332" y="2696451"/>
            <a:ext cx="1257395" cy="738664"/>
          </a:xfrm>
          <a:prstGeom prst="rect">
            <a:avLst/>
          </a:prstGeom>
          <a:noFill/>
        </p:spPr>
        <p:txBody>
          <a:bodyPr wrap="square">
            <a:spAutoFit/>
          </a:bodyPr>
          <a:lstStyle/>
          <a:p>
            <a:pPr algn="ctr"/>
            <a:r>
              <a:rPr lang="en-US" b="1" dirty="0">
                <a:solidFill>
                  <a:schemeClr val="bg1"/>
                </a:solidFill>
                <a:latin typeface="Montserrat" panose="00000500000000000000" pitchFamily="2" charset="0"/>
              </a:rPr>
              <a:t>20%</a:t>
            </a:r>
          </a:p>
          <a:p>
            <a:pPr algn="ctr"/>
            <a:r>
              <a:rPr lang="en-US" sz="1200" dirty="0">
                <a:solidFill>
                  <a:schemeClr val="bg1"/>
                </a:solidFill>
                <a:latin typeface="Montserrat" panose="00000500000000000000" pitchFamily="2" charset="0"/>
              </a:rPr>
              <a:t>Team and advisors</a:t>
            </a:r>
          </a:p>
        </p:txBody>
      </p:sp>
      <p:sp>
        <p:nvSpPr>
          <p:cNvPr id="56" name="TextBox 55">
            <a:extLst>
              <a:ext uri="{FF2B5EF4-FFF2-40B4-BE49-F238E27FC236}">
                <a16:creationId xmlns:a16="http://schemas.microsoft.com/office/drawing/2014/main" id="{0891994B-3E02-4818-BDE9-162252F2C03C}"/>
              </a:ext>
            </a:extLst>
          </p:cNvPr>
          <p:cNvSpPr txBox="1"/>
          <p:nvPr/>
        </p:nvSpPr>
        <p:spPr>
          <a:xfrm>
            <a:off x="5164588" y="4114539"/>
            <a:ext cx="1862820" cy="1023357"/>
          </a:xfrm>
          <a:prstGeom prst="rect">
            <a:avLst/>
          </a:prstGeom>
          <a:noFill/>
        </p:spPr>
        <p:txBody>
          <a:bodyPr wrap="square">
            <a:spAutoFit/>
          </a:bodyPr>
          <a:lstStyle/>
          <a:p>
            <a:pPr algn="ctr">
              <a:lnSpc>
                <a:spcPct val="110000"/>
              </a:lnSpc>
              <a:spcAft>
                <a:spcPts val="300"/>
              </a:spcAft>
            </a:pPr>
            <a:r>
              <a:rPr lang="en-US" sz="1100" dirty="0">
                <a:solidFill>
                  <a:schemeClr val="bg1"/>
                </a:solidFill>
                <a:latin typeface="Montserrat" panose="00000500000000000000" pitchFamily="2" charset="0"/>
              </a:rPr>
              <a:t>51% of the total supply will be </a:t>
            </a:r>
            <a:r>
              <a:rPr lang="en-US" sz="1100" dirty="0" smtClean="0">
                <a:solidFill>
                  <a:schemeClr val="bg1"/>
                </a:solidFill>
                <a:latin typeface="Montserrat" panose="00000500000000000000" pitchFamily="2" charset="0"/>
              </a:rPr>
              <a:t>airdropped to the Alien Pariah NFT holders and to community members.</a:t>
            </a:r>
            <a:endParaRPr lang="en-US" sz="1100" dirty="0">
              <a:solidFill>
                <a:schemeClr val="bg1"/>
              </a:solidFill>
              <a:latin typeface="Montserrat" panose="00000500000000000000" pitchFamily="2" charset="0"/>
            </a:endParaRPr>
          </a:p>
        </p:txBody>
      </p:sp>
      <p:sp>
        <p:nvSpPr>
          <p:cNvPr id="62" name="TextBox 61">
            <a:extLst>
              <a:ext uri="{FF2B5EF4-FFF2-40B4-BE49-F238E27FC236}">
                <a16:creationId xmlns:a16="http://schemas.microsoft.com/office/drawing/2014/main" id="{A1FA460A-EFD3-400E-BDF6-920EB0ECD038}"/>
              </a:ext>
            </a:extLst>
          </p:cNvPr>
          <p:cNvSpPr txBox="1"/>
          <p:nvPr/>
        </p:nvSpPr>
        <p:spPr>
          <a:xfrm>
            <a:off x="7433603" y="4114539"/>
            <a:ext cx="1862820" cy="2069797"/>
          </a:xfrm>
          <a:prstGeom prst="rect">
            <a:avLst/>
          </a:prstGeom>
          <a:noFill/>
        </p:spPr>
        <p:txBody>
          <a:bodyPr wrap="square">
            <a:spAutoFit/>
          </a:bodyPr>
          <a:lstStyle/>
          <a:p>
            <a:pPr algn="ctr">
              <a:lnSpc>
                <a:spcPct val="110000"/>
              </a:lnSpc>
              <a:spcAft>
                <a:spcPts val="300"/>
              </a:spcAft>
            </a:pPr>
            <a:r>
              <a:rPr lang="en-US" sz="1100" dirty="0">
                <a:solidFill>
                  <a:schemeClr val="bg1"/>
                </a:solidFill>
                <a:latin typeface="Montserrat" panose="00000500000000000000" pitchFamily="2" charset="0"/>
              </a:rPr>
              <a:t>Where 99% have failed we will not!</a:t>
            </a:r>
          </a:p>
          <a:p>
            <a:pPr algn="ctr">
              <a:lnSpc>
                <a:spcPct val="110000"/>
              </a:lnSpc>
              <a:spcAft>
                <a:spcPts val="300"/>
              </a:spcAft>
            </a:pPr>
            <a:r>
              <a:rPr lang="en-GB" sz="1100" dirty="0">
                <a:solidFill>
                  <a:schemeClr val="bg1"/>
                </a:solidFill>
                <a:latin typeface="Montserrat" panose="00000500000000000000" pitchFamily="2" charset="0"/>
              </a:rPr>
              <a:t>The vast majority of the </a:t>
            </a:r>
          </a:p>
          <a:p>
            <a:pPr algn="ctr">
              <a:lnSpc>
                <a:spcPct val="110000"/>
              </a:lnSpc>
              <a:spcAft>
                <a:spcPts val="300"/>
              </a:spcAft>
            </a:pPr>
            <a:r>
              <a:rPr lang="en-GB" sz="1100" dirty="0" err="1">
                <a:solidFill>
                  <a:schemeClr val="bg1"/>
                </a:solidFill>
                <a:latin typeface="Montserrat" panose="00000500000000000000" pitchFamily="2" charset="0"/>
              </a:rPr>
              <a:t>Cloververse</a:t>
            </a:r>
            <a:r>
              <a:rPr lang="en-GB" sz="1100" dirty="0">
                <a:solidFill>
                  <a:schemeClr val="bg1"/>
                </a:solidFill>
                <a:latin typeface="Montserrat" panose="00000500000000000000" pitchFamily="2" charset="0"/>
              </a:rPr>
              <a:t> resources will flow directly into marketing which will result in bigger prizes and greater exposure </a:t>
            </a:r>
          </a:p>
          <a:p>
            <a:pPr algn="ctr">
              <a:lnSpc>
                <a:spcPct val="110000"/>
              </a:lnSpc>
              <a:spcAft>
                <a:spcPts val="300"/>
              </a:spcAft>
            </a:pPr>
            <a:r>
              <a:rPr lang="en-GB" sz="1100" dirty="0">
                <a:solidFill>
                  <a:schemeClr val="bg1"/>
                </a:solidFill>
                <a:latin typeface="Montserrat" panose="00000500000000000000" pitchFamily="2" charset="0"/>
              </a:rPr>
              <a:t>for the platform and for the CLOVER  token</a:t>
            </a:r>
            <a:r>
              <a:rPr lang="en-US" sz="1100" dirty="0" smtClean="0">
                <a:solidFill>
                  <a:schemeClr val="bg1"/>
                </a:solidFill>
                <a:latin typeface="Montserrat" panose="00000500000000000000" pitchFamily="2" charset="0"/>
              </a:rPr>
              <a:t>.</a:t>
            </a:r>
            <a:endParaRPr lang="en-US" sz="1100" dirty="0">
              <a:solidFill>
                <a:schemeClr val="bg1"/>
              </a:solidFill>
              <a:latin typeface="Montserrat" panose="00000500000000000000" pitchFamily="2" charset="0"/>
            </a:endParaRPr>
          </a:p>
        </p:txBody>
      </p:sp>
      <p:sp>
        <p:nvSpPr>
          <p:cNvPr id="63" name="TextBox 62">
            <a:extLst>
              <a:ext uri="{FF2B5EF4-FFF2-40B4-BE49-F238E27FC236}">
                <a16:creationId xmlns:a16="http://schemas.microsoft.com/office/drawing/2014/main" id="{3D33CC73-625A-4509-917E-E3BDC1F54944}"/>
              </a:ext>
            </a:extLst>
          </p:cNvPr>
          <p:cNvSpPr txBox="1"/>
          <p:nvPr/>
        </p:nvSpPr>
        <p:spPr>
          <a:xfrm>
            <a:off x="9659087" y="4114539"/>
            <a:ext cx="1949883" cy="2167325"/>
          </a:xfrm>
          <a:prstGeom prst="rect">
            <a:avLst/>
          </a:prstGeom>
          <a:noFill/>
        </p:spPr>
        <p:txBody>
          <a:bodyPr wrap="square" lIns="91440" tIns="45720" rIns="91440" bIns="45720" anchor="t">
            <a:spAutoFit/>
          </a:bodyPr>
          <a:lstStyle/>
          <a:p>
            <a:pPr algn="ctr">
              <a:lnSpc>
                <a:spcPct val="110000"/>
              </a:lnSpc>
              <a:spcAft>
                <a:spcPts val="300"/>
              </a:spcAft>
            </a:pPr>
            <a:r>
              <a:rPr lang="en-GB" sz="1100" dirty="0" err="1">
                <a:solidFill>
                  <a:schemeClr val="bg1"/>
                </a:solidFill>
                <a:latin typeface="Montserrat"/>
              </a:rPr>
              <a:t>Cloververse</a:t>
            </a:r>
            <a:r>
              <a:rPr lang="en-GB" sz="1100" dirty="0">
                <a:solidFill>
                  <a:schemeClr val="bg1"/>
                </a:solidFill>
                <a:latin typeface="Montserrat"/>
              </a:rPr>
              <a:t> is implementing long-term </a:t>
            </a:r>
          </a:p>
          <a:p>
            <a:pPr algn="ctr">
              <a:lnSpc>
                <a:spcPct val="110000"/>
              </a:lnSpc>
              <a:spcAft>
                <a:spcPts val="300"/>
              </a:spcAft>
            </a:pPr>
            <a:r>
              <a:rPr lang="en-GB" sz="1100" dirty="0">
                <a:solidFill>
                  <a:schemeClr val="bg1"/>
                </a:solidFill>
                <a:latin typeface="Montserrat"/>
              </a:rPr>
              <a:t>vesting for all team members and advisors.</a:t>
            </a:r>
            <a:r>
              <a:rPr lang="en-US" sz="1100" dirty="0" smtClean="0">
                <a:solidFill>
                  <a:schemeClr val="bg1"/>
                </a:solidFill>
                <a:latin typeface="Montserrat"/>
              </a:rPr>
              <a:t>. </a:t>
            </a:r>
            <a:r>
              <a:rPr lang="en-US" sz="1100" dirty="0">
                <a:solidFill>
                  <a:schemeClr val="bg1"/>
                </a:solidFill>
                <a:latin typeface="Montserrat"/>
              </a:rPr>
              <a:t>This will instill trust and ensure stability of the token. A commitment to continuous improvement and development will ensure project success.</a:t>
            </a:r>
          </a:p>
        </p:txBody>
      </p:sp>
      <p:grpSp>
        <p:nvGrpSpPr>
          <p:cNvPr id="65" name="Group 64">
            <a:extLst>
              <a:ext uri="{FF2B5EF4-FFF2-40B4-BE49-F238E27FC236}">
                <a16:creationId xmlns:a16="http://schemas.microsoft.com/office/drawing/2014/main" id="{0B2D4B76-0CDE-46FA-953B-0F25B47916FA}"/>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66" name="Oval 65">
              <a:extLst>
                <a:ext uri="{FF2B5EF4-FFF2-40B4-BE49-F238E27FC236}">
                  <a16:creationId xmlns:a16="http://schemas.microsoft.com/office/drawing/2014/main" id="{A3B35888-EF65-455D-AC5B-77F6987DF367}"/>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67" name="Oval 66">
              <a:extLst>
                <a:ext uri="{FF2B5EF4-FFF2-40B4-BE49-F238E27FC236}">
                  <a16:creationId xmlns:a16="http://schemas.microsoft.com/office/drawing/2014/main" id="{0F54DCAE-FC1C-4820-9A3E-CD7693AD7C6E}"/>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73" name="Oval 72">
              <a:extLst>
                <a:ext uri="{FF2B5EF4-FFF2-40B4-BE49-F238E27FC236}">
                  <a16:creationId xmlns:a16="http://schemas.microsoft.com/office/drawing/2014/main" id="{5EA40C7A-CB8E-4727-AF86-F6BFDABFA25C}"/>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80" name="TextBox 79">
            <a:extLst>
              <a:ext uri="{FF2B5EF4-FFF2-40B4-BE49-F238E27FC236}">
                <a16:creationId xmlns:a16="http://schemas.microsoft.com/office/drawing/2014/main" id="{4A941341-B0E4-444D-AB99-CB9B3ABDF07E}"/>
              </a:ext>
            </a:extLst>
          </p:cNvPr>
          <p:cNvSpPr txBox="1"/>
          <p:nvPr/>
        </p:nvSpPr>
        <p:spPr>
          <a:xfrm>
            <a:off x="458520" y="1215280"/>
            <a:ext cx="4377431" cy="369332"/>
          </a:xfrm>
          <a:prstGeom prst="rect">
            <a:avLst/>
          </a:prstGeom>
          <a:noFill/>
        </p:spPr>
        <p:txBody>
          <a:bodyPr wrap="square">
            <a:spAutoFit/>
          </a:bodyPr>
          <a:lstStyle/>
          <a:p>
            <a:r>
              <a:rPr lang="en-US" b="1" dirty="0">
                <a:solidFill>
                  <a:schemeClr val="bg1"/>
                </a:solidFill>
                <a:latin typeface="Montserrat" panose="00000500000000000000" pitchFamily="2" charset="0"/>
              </a:rPr>
              <a:t>Simplified </a:t>
            </a:r>
          </a:p>
        </p:txBody>
      </p:sp>
      <p:sp>
        <p:nvSpPr>
          <p:cNvPr id="81" name="TextBox 80">
            <a:extLst>
              <a:ext uri="{FF2B5EF4-FFF2-40B4-BE49-F238E27FC236}">
                <a16:creationId xmlns:a16="http://schemas.microsoft.com/office/drawing/2014/main" id="{2F0E3B04-C3D9-46F1-9348-B18B9B73BE86}"/>
              </a:ext>
            </a:extLst>
          </p:cNvPr>
          <p:cNvSpPr txBox="1"/>
          <p:nvPr/>
        </p:nvSpPr>
        <p:spPr>
          <a:xfrm>
            <a:off x="462854" y="451123"/>
            <a:ext cx="5437203" cy="584775"/>
          </a:xfrm>
          <a:prstGeom prst="rect">
            <a:avLst/>
          </a:prstGeom>
          <a:noFill/>
        </p:spPr>
        <p:txBody>
          <a:bodyPr wrap="square">
            <a:spAutoFit/>
          </a:bodyPr>
          <a:lstStyle/>
          <a:p>
            <a:r>
              <a:rPr lang="en-US" sz="3200" b="1" dirty="0" err="1">
                <a:gradFill>
                  <a:gsLst>
                    <a:gs pos="0">
                      <a:srgbClr val="12868F"/>
                    </a:gs>
                    <a:gs pos="100000">
                      <a:srgbClr val="49BA74"/>
                    </a:gs>
                  </a:gsLst>
                  <a:lin ang="5400000" scaled="1"/>
                </a:gradFill>
                <a:latin typeface="Montserrat" panose="00000500000000000000" pitchFamily="2" charset="0"/>
              </a:rPr>
              <a:t>Tokenomics</a:t>
            </a:r>
            <a:endParaRPr lang="en-US" sz="3200" b="1" dirty="0">
              <a:gradFill>
                <a:gsLst>
                  <a:gs pos="0">
                    <a:srgbClr val="12868F"/>
                  </a:gs>
                  <a:gs pos="100000">
                    <a:srgbClr val="49BA74"/>
                  </a:gs>
                </a:gsLst>
                <a:lin ang="5400000" scaled="1"/>
              </a:gradFill>
              <a:latin typeface="Montserrat" panose="00000500000000000000" pitchFamily="2" charset="0"/>
            </a:endParaRPr>
          </a:p>
        </p:txBody>
      </p:sp>
      <p:grpSp>
        <p:nvGrpSpPr>
          <p:cNvPr id="82" name="Group 81">
            <a:extLst>
              <a:ext uri="{FF2B5EF4-FFF2-40B4-BE49-F238E27FC236}">
                <a16:creationId xmlns:a16="http://schemas.microsoft.com/office/drawing/2014/main" id="{AFA9D678-3837-40D1-9511-7CBE82FA078C}"/>
              </a:ext>
            </a:extLst>
          </p:cNvPr>
          <p:cNvGrpSpPr/>
          <p:nvPr/>
        </p:nvGrpSpPr>
        <p:grpSpPr>
          <a:xfrm>
            <a:off x="543714" y="1063213"/>
            <a:ext cx="540000" cy="0"/>
            <a:chOff x="8490712" y="1603412"/>
            <a:chExt cx="540000" cy="0"/>
          </a:xfrm>
        </p:grpSpPr>
        <p:cxnSp>
          <p:nvCxnSpPr>
            <p:cNvPr id="83" name="Google Shape;290;p3">
              <a:extLst>
                <a:ext uri="{FF2B5EF4-FFF2-40B4-BE49-F238E27FC236}">
                  <a16:creationId xmlns:a16="http://schemas.microsoft.com/office/drawing/2014/main" id="{524D6010-3474-4C4F-81DA-67220459DE7D}"/>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84" name="Google Shape;291;p3">
              <a:extLst>
                <a:ext uri="{FF2B5EF4-FFF2-40B4-BE49-F238E27FC236}">
                  <a16:creationId xmlns:a16="http://schemas.microsoft.com/office/drawing/2014/main" id="{1E29579A-CAFA-49E3-B634-22D35A9E2469}"/>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sp>
        <p:nvSpPr>
          <p:cNvPr id="85" name="Slide Number Placeholder 4">
            <a:extLst>
              <a:ext uri="{FF2B5EF4-FFF2-40B4-BE49-F238E27FC236}">
                <a16:creationId xmlns:a16="http://schemas.microsoft.com/office/drawing/2014/main" id="{A07F681C-B6F8-4860-B284-A03DBB2E964F}"/>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10</a:t>
            </a:fld>
            <a:endParaRPr lang="en-US" dirty="0">
              <a:gradFill>
                <a:gsLst>
                  <a:gs pos="0">
                    <a:srgbClr val="12868F"/>
                  </a:gs>
                  <a:gs pos="100000">
                    <a:srgbClr val="49BA74"/>
                  </a:gs>
                </a:gsLst>
                <a:lin ang="5400000" scaled="1"/>
              </a:gradFill>
            </a:endParaRPr>
          </a:p>
        </p:txBody>
      </p:sp>
      <p:cxnSp>
        <p:nvCxnSpPr>
          <p:cNvPr id="86" name="Straight Connector 85">
            <a:extLst>
              <a:ext uri="{FF2B5EF4-FFF2-40B4-BE49-F238E27FC236}">
                <a16:creationId xmlns:a16="http://schemas.microsoft.com/office/drawing/2014/main" id="{045F9F32-24BF-40C8-8524-D8351BE74A87}"/>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40" name="Picture 39"/>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spTree>
    <p:extLst>
      <p:ext uri="{BB962C8B-B14F-4D97-AF65-F5344CB8AC3E}">
        <p14:creationId xmlns:p14="http://schemas.microsoft.com/office/powerpoint/2010/main" val="294396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8C2139ED-D16F-42CC-82E6-9B76F1B5D029}"/>
              </a:ext>
            </a:extLst>
          </p:cNvPr>
          <p:cNvSpPr/>
          <p:nvPr/>
        </p:nvSpPr>
        <p:spPr>
          <a:xfrm>
            <a:off x="4578235" y="1392227"/>
            <a:ext cx="3035531" cy="648393"/>
          </a:xfrm>
          <a:prstGeom prst="roundRect">
            <a:avLst>
              <a:gd name="adj" fmla="val 24359"/>
            </a:avLst>
          </a:prstGeom>
          <a:gradFill>
            <a:gsLst>
              <a:gs pos="0">
                <a:srgbClr val="49BA74"/>
              </a:gs>
              <a:gs pos="100000">
                <a:srgbClr val="12868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Montserrat" panose="00000500000000000000" pitchFamily="2" charset="0"/>
              </a:rPr>
              <a:t>DEXXENTRALIZED</a:t>
            </a:r>
          </a:p>
          <a:p>
            <a:pPr algn="ctr"/>
            <a:r>
              <a:rPr lang="en-US" sz="1400" b="1" dirty="0">
                <a:latin typeface="Montserrat" panose="00000500000000000000" pitchFamily="2" charset="0"/>
              </a:rPr>
              <a:t>Owner</a:t>
            </a:r>
          </a:p>
        </p:txBody>
      </p:sp>
      <p:cxnSp>
        <p:nvCxnSpPr>
          <p:cNvPr id="5" name="Straight Connector 4">
            <a:extLst>
              <a:ext uri="{FF2B5EF4-FFF2-40B4-BE49-F238E27FC236}">
                <a16:creationId xmlns:a16="http://schemas.microsoft.com/office/drawing/2014/main" id="{25C2F9A9-3332-4410-A779-F68235D09275}"/>
              </a:ext>
            </a:extLst>
          </p:cNvPr>
          <p:cNvCxnSpPr>
            <a:cxnSpLocks/>
            <a:stCxn id="2" idx="2"/>
          </p:cNvCxnSpPr>
          <p:nvPr/>
        </p:nvCxnSpPr>
        <p:spPr>
          <a:xfrm>
            <a:off x="6096001" y="2040620"/>
            <a:ext cx="0" cy="560374"/>
          </a:xfrm>
          <a:prstGeom prst="line">
            <a:avLst/>
          </a:prstGeom>
          <a:ln w="9525">
            <a:solidFill>
              <a:srgbClr val="49BA7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00D9924-00AF-41C8-B01B-922838BB5493}"/>
              </a:ext>
            </a:extLst>
          </p:cNvPr>
          <p:cNvCxnSpPr>
            <a:cxnSpLocks/>
          </p:cNvCxnSpPr>
          <p:nvPr/>
        </p:nvCxnSpPr>
        <p:spPr>
          <a:xfrm>
            <a:off x="2717895" y="2600994"/>
            <a:ext cx="6756207" cy="0"/>
          </a:xfrm>
          <a:prstGeom prst="line">
            <a:avLst/>
          </a:prstGeom>
          <a:ln w="9525">
            <a:solidFill>
              <a:srgbClr val="49BA74"/>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EBD60C0-351B-4610-BDFA-F21C1FEF5DB4}"/>
              </a:ext>
            </a:extLst>
          </p:cNvPr>
          <p:cNvCxnSpPr>
            <a:cxnSpLocks/>
          </p:cNvCxnSpPr>
          <p:nvPr/>
        </p:nvCxnSpPr>
        <p:spPr>
          <a:xfrm>
            <a:off x="2717895" y="2600994"/>
            <a:ext cx="0" cy="401410"/>
          </a:xfrm>
          <a:prstGeom prst="line">
            <a:avLst/>
          </a:prstGeom>
          <a:ln w="9525">
            <a:solidFill>
              <a:srgbClr val="49BA74"/>
            </a:solidFill>
            <a:headEnd type="none"/>
            <a:tailEnd type="triangle" w="sm" len="sm"/>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A1BD955-0B2B-442E-A6B8-78B731907B7E}"/>
              </a:ext>
            </a:extLst>
          </p:cNvPr>
          <p:cNvCxnSpPr>
            <a:cxnSpLocks/>
          </p:cNvCxnSpPr>
          <p:nvPr/>
        </p:nvCxnSpPr>
        <p:spPr>
          <a:xfrm>
            <a:off x="9474102" y="2603347"/>
            <a:ext cx="0" cy="401410"/>
          </a:xfrm>
          <a:prstGeom prst="line">
            <a:avLst/>
          </a:prstGeom>
          <a:ln w="9525">
            <a:solidFill>
              <a:srgbClr val="49BA74"/>
            </a:solidFill>
            <a:headEnd type="none"/>
            <a:tailEnd type="triangle" w="sm" len="sm"/>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649577E-16D2-4DA1-B54D-3FBFDE0FE6D2}"/>
              </a:ext>
            </a:extLst>
          </p:cNvPr>
          <p:cNvCxnSpPr>
            <a:cxnSpLocks/>
          </p:cNvCxnSpPr>
          <p:nvPr/>
        </p:nvCxnSpPr>
        <p:spPr>
          <a:xfrm>
            <a:off x="6095999" y="2600994"/>
            <a:ext cx="0" cy="401410"/>
          </a:xfrm>
          <a:prstGeom prst="line">
            <a:avLst/>
          </a:prstGeom>
          <a:ln w="9525">
            <a:solidFill>
              <a:srgbClr val="49BA74"/>
            </a:solidFill>
            <a:headEnd type="none"/>
            <a:tailEnd type="triangle" w="sm" len="sm"/>
          </a:ln>
        </p:spPr>
        <p:style>
          <a:lnRef idx="1">
            <a:schemeClr val="accent1"/>
          </a:lnRef>
          <a:fillRef idx="0">
            <a:schemeClr val="accent1"/>
          </a:fillRef>
          <a:effectRef idx="0">
            <a:schemeClr val="accent1"/>
          </a:effectRef>
          <a:fontRef idx="minor">
            <a:schemeClr val="tx1"/>
          </a:fontRef>
        </p:style>
      </p:cxnSp>
      <p:sp>
        <p:nvSpPr>
          <p:cNvPr id="46" name="Rectangle: Rounded Corners 45">
            <a:extLst>
              <a:ext uri="{FF2B5EF4-FFF2-40B4-BE49-F238E27FC236}">
                <a16:creationId xmlns:a16="http://schemas.microsoft.com/office/drawing/2014/main" id="{39383400-9C93-4C16-9EDA-589F1C89330D}"/>
              </a:ext>
            </a:extLst>
          </p:cNvPr>
          <p:cNvSpPr/>
          <p:nvPr/>
        </p:nvSpPr>
        <p:spPr>
          <a:xfrm>
            <a:off x="1489160" y="3161368"/>
            <a:ext cx="2457470" cy="524918"/>
          </a:xfrm>
          <a:prstGeom prst="roundRect">
            <a:avLst>
              <a:gd name="adj" fmla="val 24359"/>
            </a:avLst>
          </a:prstGeom>
          <a:gradFill>
            <a:gsLst>
              <a:gs pos="0">
                <a:srgbClr val="49BA74"/>
              </a:gs>
              <a:gs pos="100000">
                <a:srgbClr val="12868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Montserrat" panose="00000500000000000000" pitchFamily="2" charset="0"/>
              </a:rPr>
              <a:t>CRYPTO BEAST</a:t>
            </a:r>
          </a:p>
          <a:p>
            <a:pPr algn="ctr"/>
            <a:r>
              <a:rPr lang="en-US" sz="1400" dirty="0">
                <a:latin typeface="Montserrat" panose="00000500000000000000" pitchFamily="2" charset="0"/>
              </a:rPr>
              <a:t>Advisor &amp; BD Lead</a:t>
            </a:r>
          </a:p>
        </p:txBody>
      </p:sp>
      <p:sp>
        <p:nvSpPr>
          <p:cNvPr id="47" name="Rectangle: Rounded Corners 46">
            <a:extLst>
              <a:ext uri="{FF2B5EF4-FFF2-40B4-BE49-F238E27FC236}">
                <a16:creationId xmlns:a16="http://schemas.microsoft.com/office/drawing/2014/main" id="{633565BC-CA62-4D4B-B1DB-9C9C8D9251CC}"/>
              </a:ext>
            </a:extLst>
          </p:cNvPr>
          <p:cNvSpPr/>
          <p:nvPr/>
        </p:nvSpPr>
        <p:spPr>
          <a:xfrm>
            <a:off x="4867263" y="3161368"/>
            <a:ext cx="2457470" cy="524918"/>
          </a:xfrm>
          <a:prstGeom prst="roundRect">
            <a:avLst>
              <a:gd name="adj" fmla="val 24359"/>
            </a:avLst>
          </a:prstGeom>
          <a:gradFill>
            <a:gsLst>
              <a:gs pos="0">
                <a:srgbClr val="49BA74"/>
              </a:gs>
              <a:gs pos="100000">
                <a:srgbClr val="12868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Montserrat" panose="00000500000000000000" pitchFamily="2" charset="0"/>
              </a:rPr>
              <a:t>AWKS</a:t>
            </a:r>
          </a:p>
          <a:p>
            <a:pPr algn="ctr"/>
            <a:r>
              <a:rPr lang="en-US" sz="1400" dirty="0">
                <a:latin typeface="Montserrat" panose="00000500000000000000" pitchFamily="2" charset="0"/>
              </a:rPr>
              <a:t>Marketing Lead</a:t>
            </a:r>
          </a:p>
        </p:txBody>
      </p:sp>
      <p:sp>
        <p:nvSpPr>
          <p:cNvPr id="48" name="Rectangle: Rounded Corners 47">
            <a:extLst>
              <a:ext uri="{FF2B5EF4-FFF2-40B4-BE49-F238E27FC236}">
                <a16:creationId xmlns:a16="http://schemas.microsoft.com/office/drawing/2014/main" id="{1AE34BCE-60CA-4C12-B686-D142200553EC}"/>
              </a:ext>
            </a:extLst>
          </p:cNvPr>
          <p:cNvSpPr/>
          <p:nvPr/>
        </p:nvSpPr>
        <p:spPr>
          <a:xfrm>
            <a:off x="8245366" y="3161368"/>
            <a:ext cx="2457470" cy="524918"/>
          </a:xfrm>
          <a:prstGeom prst="roundRect">
            <a:avLst>
              <a:gd name="adj" fmla="val 24359"/>
            </a:avLst>
          </a:prstGeom>
          <a:gradFill>
            <a:gsLst>
              <a:gs pos="0">
                <a:srgbClr val="49BA74"/>
              </a:gs>
              <a:gs pos="100000">
                <a:srgbClr val="12868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Montserrat" panose="00000500000000000000" pitchFamily="2" charset="0"/>
              </a:rPr>
              <a:t>CRYPTO SHARK</a:t>
            </a:r>
          </a:p>
          <a:p>
            <a:pPr algn="ctr"/>
            <a:r>
              <a:rPr lang="en-US" sz="1400" dirty="0">
                <a:latin typeface="Montserrat" panose="00000500000000000000" pitchFamily="2" charset="0"/>
              </a:rPr>
              <a:t>Advisor</a:t>
            </a:r>
          </a:p>
        </p:txBody>
      </p:sp>
      <p:cxnSp>
        <p:nvCxnSpPr>
          <p:cNvPr id="49" name="Straight Connector 48">
            <a:extLst>
              <a:ext uri="{FF2B5EF4-FFF2-40B4-BE49-F238E27FC236}">
                <a16:creationId xmlns:a16="http://schemas.microsoft.com/office/drawing/2014/main" id="{7A1CC8D0-9C7A-4E1F-AFA2-48065A1511E8}"/>
              </a:ext>
            </a:extLst>
          </p:cNvPr>
          <p:cNvCxnSpPr>
            <a:cxnSpLocks/>
          </p:cNvCxnSpPr>
          <p:nvPr/>
        </p:nvCxnSpPr>
        <p:spPr>
          <a:xfrm>
            <a:off x="2717895" y="3764775"/>
            <a:ext cx="0" cy="289462"/>
          </a:xfrm>
          <a:prstGeom prst="line">
            <a:avLst/>
          </a:prstGeom>
          <a:ln w="9525">
            <a:solidFill>
              <a:srgbClr val="49BA74"/>
            </a:solidFill>
            <a:headEnd type="none"/>
            <a:tailEnd type="triangle" w="sm" len="sm"/>
          </a:ln>
        </p:spPr>
        <p:style>
          <a:lnRef idx="1">
            <a:schemeClr val="accent1"/>
          </a:lnRef>
          <a:fillRef idx="0">
            <a:schemeClr val="accent1"/>
          </a:fillRef>
          <a:effectRef idx="0">
            <a:schemeClr val="accent1"/>
          </a:effectRef>
          <a:fontRef idx="minor">
            <a:schemeClr val="tx1"/>
          </a:fontRef>
        </p:style>
      </p:cxnSp>
      <p:sp>
        <p:nvSpPr>
          <p:cNvPr id="50" name="Rectangle: Rounded Corners 49">
            <a:extLst>
              <a:ext uri="{FF2B5EF4-FFF2-40B4-BE49-F238E27FC236}">
                <a16:creationId xmlns:a16="http://schemas.microsoft.com/office/drawing/2014/main" id="{E6217395-83D3-4FCD-9155-BA6640B88A9B}"/>
              </a:ext>
            </a:extLst>
          </p:cNvPr>
          <p:cNvSpPr/>
          <p:nvPr/>
        </p:nvSpPr>
        <p:spPr>
          <a:xfrm>
            <a:off x="1489160" y="4146726"/>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latin typeface="Montserrat" panose="00000500000000000000" pitchFamily="2" charset="0"/>
              </a:rPr>
              <a:t>BlockDesk</a:t>
            </a:r>
            <a:r>
              <a:rPr lang="en-US" sz="1400" dirty="0">
                <a:latin typeface="Montserrat" panose="00000500000000000000" pitchFamily="2" charset="0"/>
              </a:rPr>
              <a:t> Ventures</a:t>
            </a:r>
          </a:p>
          <a:p>
            <a:pPr algn="ctr"/>
            <a:r>
              <a:rPr lang="en-US" sz="1400" dirty="0">
                <a:latin typeface="Montserrat" panose="00000500000000000000" pitchFamily="2" charset="0"/>
              </a:rPr>
              <a:t>Partner</a:t>
            </a:r>
          </a:p>
        </p:txBody>
      </p:sp>
      <p:sp>
        <p:nvSpPr>
          <p:cNvPr id="51" name="Rectangle: Rounded Corners 50">
            <a:extLst>
              <a:ext uri="{FF2B5EF4-FFF2-40B4-BE49-F238E27FC236}">
                <a16:creationId xmlns:a16="http://schemas.microsoft.com/office/drawing/2014/main" id="{4D0199C9-7884-4E62-AC09-16B7B4F12BCF}"/>
              </a:ext>
            </a:extLst>
          </p:cNvPr>
          <p:cNvSpPr/>
          <p:nvPr/>
        </p:nvSpPr>
        <p:spPr>
          <a:xfrm>
            <a:off x="1489160" y="4926215"/>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anose="00000500000000000000" pitchFamily="2" charset="0"/>
              </a:rPr>
              <a:t>BDV Community</a:t>
            </a:r>
          </a:p>
        </p:txBody>
      </p:sp>
      <p:sp>
        <p:nvSpPr>
          <p:cNvPr id="53" name="Rectangle: Rounded Corners 52">
            <a:extLst>
              <a:ext uri="{FF2B5EF4-FFF2-40B4-BE49-F238E27FC236}">
                <a16:creationId xmlns:a16="http://schemas.microsoft.com/office/drawing/2014/main" id="{2455C1C9-7F02-4A60-A714-2844FEBECC48}"/>
              </a:ext>
            </a:extLst>
          </p:cNvPr>
          <p:cNvSpPr/>
          <p:nvPr/>
        </p:nvSpPr>
        <p:spPr>
          <a:xfrm>
            <a:off x="1489160" y="5713482"/>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anose="00000500000000000000" pitchFamily="2" charset="0"/>
              </a:rPr>
              <a:t>Business Dev connections</a:t>
            </a:r>
          </a:p>
        </p:txBody>
      </p:sp>
      <p:cxnSp>
        <p:nvCxnSpPr>
          <p:cNvPr id="57" name="Straight Connector 56">
            <a:extLst>
              <a:ext uri="{FF2B5EF4-FFF2-40B4-BE49-F238E27FC236}">
                <a16:creationId xmlns:a16="http://schemas.microsoft.com/office/drawing/2014/main" id="{36DC162F-8247-4F14-BD32-38EA13E29935}"/>
              </a:ext>
            </a:extLst>
          </p:cNvPr>
          <p:cNvCxnSpPr>
            <a:cxnSpLocks/>
          </p:cNvCxnSpPr>
          <p:nvPr/>
        </p:nvCxnSpPr>
        <p:spPr>
          <a:xfrm>
            <a:off x="6095999" y="3764775"/>
            <a:ext cx="0" cy="289462"/>
          </a:xfrm>
          <a:prstGeom prst="line">
            <a:avLst/>
          </a:prstGeom>
          <a:ln w="9525">
            <a:solidFill>
              <a:srgbClr val="49BA74"/>
            </a:solidFill>
            <a:headEnd type="none"/>
            <a:tailEnd type="triangle" w="sm" len="sm"/>
          </a:ln>
        </p:spPr>
        <p:style>
          <a:lnRef idx="1">
            <a:schemeClr val="accent1"/>
          </a:lnRef>
          <a:fillRef idx="0">
            <a:schemeClr val="accent1"/>
          </a:fillRef>
          <a:effectRef idx="0">
            <a:schemeClr val="accent1"/>
          </a:effectRef>
          <a:fontRef idx="minor">
            <a:schemeClr val="tx1"/>
          </a:fontRef>
        </p:style>
      </p:cxnSp>
      <p:sp>
        <p:nvSpPr>
          <p:cNvPr id="58" name="Rectangle: Rounded Corners 57">
            <a:extLst>
              <a:ext uri="{FF2B5EF4-FFF2-40B4-BE49-F238E27FC236}">
                <a16:creationId xmlns:a16="http://schemas.microsoft.com/office/drawing/2014/main" id="{D13511BC-31F3-41BE-8AAD-E12F85271785}"/>
              </a:ext>
            </a:extLst>
          </p:cNvPr>
          <p:cNvSpPr/>
          <p:nvPr/>
        </p:nvSpPr>
        <p:spPr>
          <a:xfrm>
            <a:off x="4867264" y="4146726"/>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latin typeface="Montserrat" panose="00000500000000000000" pitchFamily="2" charset="0"/>
              </a:rPr>
              <a:t>Kols</a:t>
            </a:r>
            <a:r>
              <a:rPr lang="en-US" sz="1400" dirty="0">
                <a:latin typeface="Montserrat" panose="00000500000000000000" pitchFamily="2" charset="0"/>
              </a:rPr>
              <a:t> &amp; Youtubers</a:t>
            </a:r>
          </a:p>
        </p:txBody>
      </p:sp>
      <p:sp>
        <p:nvSpPr>
          <p:cNvPr id="61" name="Rectangle: Rounded Corners 60">
            <a:extLst>
              <a:ext uri="{FF2B5EF4-FFF2-40B4-BE49-F238E27FC236}">
                <a16:creationId xmlns:a16="http://schemas.microsoft.com/office/drawing/2014/main" id="{BDA132DB-4290-4D7F-8333-255CD8C3C718}"/>
              </a:ext>
            </a:extLst>
          </p:cNvPr>
          <p:cNvSpPr/>
          <p:nvPr/>
        </p:nvSpPr>
        <p:spPr>
          <a:xfrm>
            <a:off x="4867264" y="4926215"/>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anose="00000500000000000000" pitchFamily="2" charset="0"/>
              </a:rPr>
              <a:t>Alternative marketing</a:t>
            </a:r>
          </a:p>
        </p:txBody>
      </p:sp>
      <p:sp>
        <p:nvSpPr>
          <p:cNvPr id="64" name="Rectangle: Rounded Corners 63">
            <a:extLst>
              <a:ext uri="{FF2B5EF4-FFF2-40B4-BE49-F238E27FC236}">
                <a16:creationId xmlns:a16="http://schemas.microsoft.com/office/drawing/2014/main" id="{56DB004F-5507-4F57-BFE4-A7EFA8262D1A}"/>
              </a:ext>
            </a:extLst>
          </p:cNvPr>
          <p:cNvSpPr/>
          <p:nvPr/>
        </p:nvSpPr>
        <p:spPr>
          <a:xfrm>
            <a:off x="4867264" y="5713482"/>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anose="00000500000000000000" pitchFamily="2" charset="0"/>
              </a:rPr>
              <a:t>Airdrops</a:t>
            </a:r>
          </a:p>
        </p:txBody>
      </p:sp>
      <p:cxnSp>
        <p:nvCxnSpPr>
          <p:cNvPr id="65" name="Straight Connector 64">
            <a:extLst>
              <a:ext uri="{FF2B5EF4-FFF2-40B4-BE49-F238E27FC236}">
                <a16:creationId xmlns:a16="http://schemas.microsoft.com/office/drawing/2014/main" id="{F2974ED6-A2D7-483B-80BC-31ADF1DB2687}"/>
              </a:ext>
            </a:extLst>
          </p:cNvPr>
          <p:cNvCxnSpPr>
            <a:cxnSpLocks/>
          </p:cNvCxnSpPr>
          <p:nvPr/>
        </p:nvCxnSpPr>
        <p:spPr>
          <a:xfrm>
            <a:off x="9474101" y="3764775"/>
            <a:ext cx="0" cy="289462"/>
          </a:xfrm>
          <a:prstGeom prst="line">
            <a:avLst/>
          </a:prstGeom>
          <a:ln w="9525">
            <a:solidFill>
              <a:srgbClr val="49BA74"/>
            </a:solidFill>
            <a:headEnd type="none"/>
            <a:tailEnd type="triangle" w="sm" len="sm"/>
          </a:ln>
        </p:spPr>
        <p:style>
          <a:lnRef idx="1">
            <a:schemeClr val="accent1"/>
          </a:lnRef>
          <a:fillRef idx="0">
            <a:schemeClr val="accent1"/>
          </a:fillRef>
          <a:effectRef idx="0">
            <a:schemeClr val="accent1"/>
          </a:effectRef>
          <a:fontRef idx="minor">
            <a:schemeClr val="tx1"/>
          </a:fontRef>
        </p:style>
      </p:cxnSp>
      <p:sp>
        <p:nvSpPr>
          <p:cNvPr id="66" name="Rectangle: Rounded Corners 65">
            <a:extLst>
              <a:ext uri="{FF2B5EF4-FFF2-40B4-BE49-F238E27FC236}">
                <a16:creationId xmlns:a16="http://schemas.microsoft.com/office/drawing/2014/main" id="{1E04DB32-B101-4B1B-85F0-DB0DF674DEA3}"/>
              </a:ext>
            </a:extLst>
          </p:cNvPr>
          <p:cNvSpPr/>
          <p:nvPr/>
        </p:nvSpPr>
        <p:spPr>
          <a:xfrm>
            <a:off x="8245366" y="4146726"/>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anose="00000500000000000000" pitchFamily="2" charset="0"/>
              </a:rPr>
              <a:t>Community growth</a:t>
            </a:r>
          </a:p>
        </p:txBody>
      </p:sp>
      <p:sp>
        <p:nvSpPr>
          <p:cNvPr id="67" name="Rectangle: Rounded Corners 66">
            <a:extLst>
              <a:ext uri="{FF2B5EF4-FFF2-40B4-BE49-F238E27FC236}">
                <a16:creationId xmlns:a16="http://schemas.microsoft.com/office/drawing/2014/main" id="{0213A9E7-7923-40A5-B8CD-8FA4E23AA22F}"/>
              </a:ext>
            </a:extLst>
          </p:cNvPr>
          <p:cNvSpPr/>
          <p:nvPr/>
        </p:nvSpPr>
        <p:spPr>
          <a:xfrm>
            <a:off x="8245366" y="4926215"/>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anose="00000500000000000000" pitchFamily="2" charset="0"/>
              </a:rPr>
              <a:t>PR</a:t>
            </a:r>
          </a:p>
        </p:txBody>
      </p:sp>
      <p:sp>
        <p:nvSpPr>
          <p:cNvPr id="68" name="Rectangle: Rounded Corners 67">
            <a:extLst>
              <a:ext uri="{FF2B5EF4-FFF2-40B4-BE49-F238E27FC236}">
                <a16:creationId xmlns:a16="http://schemas.microsoft.com/office/drawing/2014/main" id="{E889125F-3963-4764-8E8E-6160F62D10A0}"/>
              </a:ext>
            </a:extLst>
          </p:cNvPr>
          <p:cNvSpPr/>
          <p:nvPr/>
        </p:nvSpPr>
        <p:spPr>
          <a:xfrm>
            <a:off x="8245366" y="5713482"/>
            <a:ext cx="2457470" cy="524918"/>
          </a:xfrm>
          <a:prstGeom prst="roundRect">
            <a:avLst>
              <a:gd name="adj" fmla="val 24359"/>
            </a:avLst>
          </a:prstGeom>
          <a:gradFill>
            <a:gsLst>
              <a:gs pos="0">
                <a:srgbClr val="49BA74">
                  <a:alpha val="67000"/>
                </a:srgbClr>
              </a:gs>
              <a:gs pos="100000">
                <a:srgbClr val="12868F">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ontserrat" panose="00000500000000000000" pitchFamily="2" charset="0"/>
              </a:rPr>
              <a:t>Social media</a:t>
            </a:r>
          </a:p>
        </p:txBody>
      </p:sp>
      <p:grpSp>
        <p:nvGrpSpPr>
          <p:cNvPr id="74" name="Group 73">
            <a:extLst>
              <a:ext uri="{FF2B5EF4-FFF2-40B4-BE49-F238E27FC236}">
                <a16:creationId xmlns:a16="http://schemas.microsoft.com/office/drawing/2014/main" id="{FE601AE4-D106-4742-B044-2A55480B8254}"/>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75" name="Oval 74">
              <a:extLst>
                <a:ext uri="{FF2B5EF4-FFF2-40B4-BE49-F238E27FC236}">
                  <a16:creationId xmlns:a16="http://schemas.microsoft.com/office/drawing/2014/main" id="{DF86055E-C7DA-45CA-9D47-2C8BC63F03BC}"/>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76" name="Oval 75">
              <a:extLst>
                <a:ext uri="{FF2B5EF4-FFF2-40B4-BE49-F238E27FC236}">
                  <a16:creationId xmlns:a16="http://schemas.microsoft.com/office/drawing/2014/main" id="{7F2E40C0-E7DA-4D69-8AE7-70F6A3DA9076}"/>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77" name="Oval 76">
              <a:extLst>
                <a:ext uri="{FF2B5EF4-FFF2-40B4-BE49-F238E27FC236}">
                  <a16:creationId xmlns:a16="http://schemas.microsoft.com/office/drawing/2014/main" id="{91CCE763-F5A8-4346-BB31-D0EF149F7487}"/>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80" name="TextBox 79">
            <a:extLst>
              <a:ext uri="{FF2B5EF4-FFF2-40B4-BE49-F238E27FC236}">
                <a16:creationId xmlns:a16="http://schemas.microsoft.com/office/drawing/2014/main" id="{8782CEBB-4E08-4674-8243-EB5CAD553ADB}"/>
              </a:ext>
            </a:extLst>
          </p:cNvPr>
          <p:cNvSpPr txBox="1"/>
          <p:nvPr/>
        </p:nvSpPr>
        <p:spPr>
          <a:xfrm>
            <a:off x="458520" y="1215280"/>
            <a:ext cx="4377431" cy="369332"/>
          </a:xfrm>
          <a:prstGeom prst="rect">
            <a:avLst/>
          </a:prstGeom>
          <a:noFill/>
        </p:spPr>
        <p:txBody>
          <a:bodyPr wrap="square">
            <a:spAutoFit/>
          </a:bodyPr>
          <a:lstStyle/>
          <a:p>
            <a:r>
              <a:rPr lang="en-US" b="1" dirty="0">
                <a:solidFill>
                  <a:schemeClr val="bg1"/>
                </a:solidFill>
                <a:latin typeface="Montserrat" panose="00000500000000000000" pitchFamily="2" charset="0"/>
              </a:rPr>
              <a:t>The Poly Lotto Structure</a:t>
            </a:r>
          </a:p>
        </p:txBody>
      </p:sp>
      <p:sp>
        <p:nvSpPr>
          <p:cNvPr id="81" name="TextBox 80">
            <a:extLst>
              <a:ext uri="{FF2B5EF4-FFF2-40B4-BE49-F238E27FC236}">
                <a16:creationId xmlns:a16="http://schemas.microsoft.com/office/drawing/2014/main" id="{ACB5A424-D20C-496E-87A1-A0DD336BCA8D}"/>
              </a:ext>
            </a:extLst>
          </p:cNvPr>
          <p:cNvSpPr txBox="1"/>
          <p:nvPr/>
        </p:nvSpPr>
        <p:spPr>
          <a:xfrm>
            <a:off x="462854" y="451123"/>
            <a:ext cx="5437203" cy="584775"/>
          </a:xfrm>
          <a:prstGeom prst="rect">
            <a:avLst/>
          </a:prstGeom>
          <a:noFill/>
        </p:spPr>
        <p:txBody>
          <a:bodyPr wrap="square">
            <a:spAutoFit/>
          </a:bodyPr>
          <a:lstStyle/>
          <a:p>
            <a:r>
              <a:rPr lang="en-US" sz="3200" b="1" dirty="0">
                <a:gradFill>
                  <a:gsLst>
                    <a:gs pos="0">
                      <a:srgbClr val="12868F"/>
                    </a:gs>
                    <a:gs pos="100000">
                      <a:srgbClr val="49BA74"/>
                    </a:gs>
                  </a:gsLst>
                  <a:lin ang="5400000" scaled="1"/>
                </a:gradFill>
                <a:latin typeface="Montserrat" panose="00000500000000000000" pitchFamily="2" charset="0"/>
              </a:rPr>
              <a:t>Organizational </a:t>
            </a:r>
            <a:r>
              <a:rPr lang="en-US" sz="3200" b="1" dirty="0">
                <a:solidFill>
                  <a:schemeClr val="bg1"/>
                </a:solidFill>
                <a:latin typeface="Montserrat" panose="00000500000000000000" pitchFamily="2" charset="0"/>
              </a:rPr>
              <a:t>Chart</a:t>
            </a:r>
          </a:p>
        </p:txBody>
      </p:sp>
      <p:grpSp>
        <p:nvGrpSpPr>
          <p:cNvPr id="82" name="Group 81">
            <a:extLst>
              <a:ext uri="{FF2B5EF4-FFF2-40B4-BE49-F238E27FC236}">
                <a16:creationId xmlns:a16="http://schemas.microsoft.com/office/drawing/2014/main" id="{B3C50AFC-117C-4CAA-84C2-087A60D847BE}"/>
              </a:ext>
            </a:extLst>
          </p:cNvPr>
          <p:cNvGrpSpPr/>
          <p:nvPr/>
        </p:nvGrpSpPr>
        <p:grpSpPr>
          <a:xfrm>
            <a:off x="543714" y="1063213"/>
            <a:ext cx="540000" cy="0"/>
            <a:chOff x="8490712" y="1603412"/>
            <a:chExt cx="540000" cy="0"/>
          </a:xfrm>
        </p:grpSpPr>
        <p:cxnSp>
          <p:nvCxnSpPr>
            <p:cNvPr id="83" name="Google Shape;290;p3">
              <a:extLst>
                <a:ext uri="{FF2B5EF4-FFF2-40B4-BE49-F238E27FC236}">
                  <a16:creationId xmlns:a16="http://schemas.microsoft.com/office/drawing/2014/main" id="{FF53351D-3EB2-4DFD-84F4-6C8A55C84403}"/>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84" name="Google Shape;291;p3">
              <a:extLst>
                <a:ext uri="{FF2B5EF4-FFF2-40B4-BE49-F238E27FC236}">
                  <a16:creationId xmlns:a16="http://schemas.microsoft.com/office/drawing/2014/main" id="{A53CF689-C90E-4682-9FC9-763B41826410}"/>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sp>
        <p:nvSpPr>
          <p:cNvPr id="85" name="Slide Number Placeholder 4">
            <a:extLst>
              <a:ext uri="{FF2B5EF4-FFF2-40B4-BE49-F238E27FC236}">
                <a16:creationId xmlns:a16="http://schemas.microsoft.com/office/drawing/2014/main" id="{2C04957B-DC69-4404-AEAE-BF40AA750E11}"/>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11</a:t>
            </a:fld>
            <a:endParaRPr lang="en-US" dirty="0">
              <a:gradFill>
                <a:gsLst>
                  <a:gs pos="0">
                    <a:srgbClr val="12868F"/>
                  </a:gs>
                  <a:gs pos="100000">
                    <a:srgbClr val="49BA74"/>
                  </a:gs>
                </a:gsLst>
                <a:lin ang="5400000" scaled="1"/>
              </a:gradFill>
            </a:endParaRPr>
          </a:p>
        </p:txBody>
      </p:sp>
      <p:cxnSp>
        <p:nvCxnSpPr>
          <p:cNvPr id="86" name="Straight Connector 85">
            <a:extLst>
              <a:ext uri="{FF2B5EF4-FFF2-40B4-BE49-F238E27FC236}">
                <a16:creationId xmlns:a16="http://schemas.microsoft.com/office/drawing/2014/main" id="{020AB0BB-1273-4751-8132-96BE4A0F5E01}"/>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35" name="Picture 3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spTree>
    <p:extLst>
      <p:ext uri="{BB962C8B-B14F-4D97-AF65-F5344CB8AC3E}">
        <p14:creationId xmlns:p14="http://schemas.microsoft.com/office/powerpoint/2010/main" val="115976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02EC6A74-E895-4FCE-B820-E950FC22AB31}"/>
              </a:ext>
            </a:extLst>
          </p:cNvPr>
          <p:cNvGrpSpPr/>
          <p:nvPr/>
        </p:nvGrpSpPr>
        <p:grpSpPr>
          <a:xfrm>
            <a:off x="6754797" y="2593192"/>
            <a:ext cx="5437203" cy="1671616"/>
            <a:chOff x="6754797" y="1060723"/>
            <a:chExt cx="5437203" cy="1671616"/>
          </a:xfrm>
        </p:grpSpPr>
        <p:sp>
          <p:nvSpPr>
            <p:cNvPr id="50" name="TextBox 49">
              <a:extLst>
                <a:ext uri="{FF2B5EF4-FFF2-40B4-BE49-F238E27FC236}">
                  <a16:creationId xmlns:a16="http://schemas.microsoft.com/office/drawing/2014/main" id="{4EB42FED-B503-4346-9905-88DB2A5785CF}"/>
                </a:ext>
              </a:extLst>
            </p:cNvPr>
            <p:cNvSpPr txBox="1"/>
            <p:nvPr/>
          </p:nvSpPr>
          <p:spPr>
            <a:xfrm>
              <a:off x="6754797" y="1060723"/>
              <a:ext cx="5437203" cy="584775"/>
            </a:xfrm>
            <a:prstGeom prst="rect">
              <a:avLst/>
            </a:prstGeom>
            <a:noFill/>
          </p:spPr>
          <p:txBody>
            <a:bodyPr wrap="square">
              <a:spAutoFit/>
            </a:bodyPr>
            <a:lstStyle/>
            <a:p>
              <a:r>
                <a:rPr lang="en-US" sz="3200" b="1" dirty="0">
                  <a:solidFill>
                    <a:schemeClr val="bg1"/>
                  </a:solidFill>
                  <a:latin typeface="Montserrat" panose="00000500000000000000" pitchFamily="2" charset="0"/>
                </a:rPr>
                <a:t>Contact Us</a:t>
              </a:r>
            </a:p>
          </p:txBody>
        </p:sp>
        <p:grpSp>
          <p:nvGrpSpPr>
            <p:cNvPr id="51" name="Group 50">
              <a:extLst>
                <a:ext uri="{FF2B5EF4-FFF2-40B4-BE49-F238E27FC236}">
                  <a16:creationId xmlns:a16="http://schemas.microsoft.com/office/drawing/2014/main" id="{5E3A7BB7-5C57-42EA-8E27-8FEBC51B1641}"/>
                </a:ext>
              </a:extLst>
            </p:cNvPr>
            <p:cNvGrpSpPr/>
            <p:nvPr/>
          </p:nvGrpSpPr>
          <p:grpSpPr>
            <a:xfrm>
              <a:off x="6835657" y="1672813"/>
              <a:ext cx="540000" cy="0"/>
              <a:chOff x="8490712" y="1603412"/>
              <a:chExt cx="540000" cy="0"/>
            </a:xfrm>
          </p:grpSpPr>
          <p:cxnSp>
            <p:nvCxnSpPr>
              <p:cNvPr id="56" name="Google Shape;290;p3">
                <a:extLst>
                  <a:ext uri="{FF2B5EF4-FFF2-40B4-BE49-F238E27FC236}">
                    <a16:creationId xmlns:a16="http://schemas.microsoft.com/office/drawing/2014/main" id="{F0419A83-EA3E-491B-9673-C274ACCF21DF}"/>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57" name="Google Shape;291;p3">
                <a:extLst>
                  <a:ext uri="{FF2B5EF4-FFF2-40B4-BE49-F238E27FC236}">
                    <a16:creationId xmlns:a16="http://schemas.microsoft.com/office/drawing/2014/main" id="{735227F4-E558-4F4C-8CEB-A04BDB679E06}"/>
                  </a:ext>
                </a:extLst>
              </p:cNvPr>
              <p:cNvCxnSpPr/>
              <p:nvPr/>
            </p:nvCxnSpPr>
            <p:spPr>
              <a:xfrm>
                <a:off x="8760712" y="1603412"/>
                <a:ext cx="270000" cy="0"/>
              </a:xfrm>
              <a:prstGeom prst="straightConnector1">
                <a:avLst/>
              </a:prstGeom>
              <a:noFill/>
              <a:ln w="63500" cap="rnd" cmpd="sng">
                <a:solidFill>
                  <a:schemeClr val="bg1"/>
                </a:solidFill>
                <a:prstDash val="solid"/>
                <a:round/>
                <a:headEnd type="none" w="sm" len="sm"/>
                <a:tailEnd type="none" w="sm" len="sm"/>
              </a:ln>
            </p:spPr>
          </p:cxnSp>
        </p:grpSp>
        <p:grpSp>
          <p:nvGrpSpPr>
            <p:cNvPr id="36" name="Group 35">
              <a:extLst>
                <a:ext uri="{FF2B5EF4-FFF2-40B4-BE49-F238E27FC236}">
                  <a16:creationId xmlns:a16="http://schemas.microsoft.com/office/drawing/2014/main" id="{F644317C-4553-4D38-96E7-18E482EB745F}"/>
                </a:ext>
              </a:extLst>
            </p:cNvPr>
            <p:cNvGrpSpPr/>
            <p:nvPr/>
          </p:nvGrpSpPr>
          <p:grpSpPr>
            <a:xfrm>
              <a:off x="6897306" y="1878197"/>
              <a:ext cx="4261643" cy="261610"/>
              <a:chOff x="6897306" y="1878197"/>
              <a:chExt cx="4261643" cy="261610"/>
            </a:xfrm>
          </p:grpSpPr>
          <p:sp>
            <p:nvSpPr>
              <p:cNvPr id="59" name="TextBox 58">
                <a:extLst>
                  <a:ext uri="{FF2B5EF4-FFF2-40B4-BE49-F238E27FC236}">
                    <a16:creationId xmlns:a16="http://schemas.microsoft.com/office/drawing/2014/main" id="{8DE6ADD7-15DF-4C3E-9618-C4C265B5F0C2}"/>
                  </a:ext>
                </a:extLst>
              </p:cNvPr>
              <p:cNvSpPr txBox="1"/>
              <p:nvPr/>
            </p:nvSpPr>
            <p:spPr>
              <a:xfrm>
                <a:off x="7173323" y="1878197"/>
                <a:ext cx="3985626" cy="261610"/>
              </a:xfrm>
              <a:prstGeom prst="rect">
                <a:avLst/>
              </a:prstGeom>
              <a:noFill/>
            </p:spPr>
            <p:txBody>
              <a:bodyPr wrap="square">
                <a:spAutoFit/>
              </a:bodyPr>
              <a:lstStyle/>
              <a:p>
                <a:r>
                  <a:rPr lang="en-US" sz="1100" dirty="0">
                    <a:solidFill>
                      <a:schemeClr val="bg1"/>
                    </a:solidFill>
                    <a:latin typeface="Montserrat" panose="00000500000000000000" pitchFamily="2" charset="0"/>
                  </a:rPr>
                  <a:t>Cloververse.io</a:t>
                </a:r>
              </a:p>
            </p:txBody>
          </p:sp>
          <p:pic>
            <p:nvPicPr>
              <p:cNvPr id="33" name="Picture 32">
                <a:extLst>
                  <a:ext uri="{FF2B5EF4-FFF2-40B4-BE49-F238E27FC236}">
                    <a16:creationId xmlns:a16="http://schemas.microsoft.com/office/drawing/2014/main" id="{A7D23E19-1071-45AF-87C4-80131A35D918}"/>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6897306" y="1896381"/>
                <a:ext cx="243426" cy="243426"/>
              </a:xfrm>
              <a:prstGeom prst="rect">
                <a:avLst/>
              </a:prstGeom>
            </p:spPr>
          </p:pic>
        </p:grpSp>
        <p:grpSp>
          <p:nvGrpSpPr>
            <p:cNvPr id="35" name="Group 34">
              <a:extLst>
                <a:ext uri="{FF2B5EF4-FFF2-40B4-BE49-F238E27FC236}">
                  <a16:creationId xmlns:a16="http://schemas.microsoft.com/office/drawing/2014/main" id="{687E3358-3884-423B-9237-0D9602FCAD48}"/>
                </a:ext>
              </a:extLst>
            </p:cNvPr>
            <p:cNvGrpSpPr/>
            <p:nvPr/>
          </p:nvGrpSpPr>
          <p:grpSpPr>
            <a:xfrm>
              <a:off x="6897306" y="2174463"/>
              <a:ext cx="4261643" cy="261610"/>
              <a:chOff x="6897306" y="2174463"/>
              <a:chExt cx="4261643" cy="261610"/>
            </a:xfrm>
          </p:grpSpPr>
          <p:sp>
            <p:nvSpPr>
              <p:cNvPr id="63" name="TextBox 62">
                <a:extLst>
                  <a:ext uri="{FF2B5EF4-FFF2-40B4-BE49-F238E27FC236}">
                    <a16:creationId xmlns:a16="http://schemas.microsoft.com/office/drawing/2014/main" id="{3B0A12DF-9598-4B2D-BB2A-07B30BFFA6E0}"/>
                  </a:ext>
                </a:extLst>
              </p:cNvPr>
              <p:cNvSpPr txBox="1"/>
              <p:nvPr/>
            </p:nvSpPr>
            <p:spPr>
              <a:xfrm>
                <a:off x="7173323" y="2174463"/>
                <a:ext cx="3985626" cy="261610"/>
              </a:xfrm>
              <a:prstGeom prst="rect">
                <a:avLst/>
              </a:prstGeom>
              <a:noFill/>
            </p:spPr>
            <p:txBody>
              <a:bodyPr wrap="square">
                <a:spAutoFit/>
              </a:bodyPr>
              <a:lstStyle/>
              <a:p>
                <a:r>
                  <a:rPr lang="en-US" sz="1100" dirty="0">
                    <a:solidFill>
                      <a:schemeClr val="bg1"/>
                    </a:solidFill>
                    <a:latin typeface="Montserrat" panose="00000500000000000000" pitchFamily="2" charset="0"/>
                  </a:rPr>
                  <a:t>https://twitter.com/clover_verse</a:t>
                </a:r>
              </a:p>
            </p:txBody>
          </p:sp>
          <p:pic>
            <p:nvPicPr>
              <p:cNvPr id="64" name="Picture 63">
                <a:extLst>
                  <a:ext uri="{FF2B5EF4-FFF2-40B4-BE49-F238E27FC236}">
                    <a16:creationId xmlns:a16="http://schemas.microsoft.com/office/drawing/2014/main" id="{309E8880-04F1-49E7-91DC-4C5C1695ED5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897306" y="2192647"/>
                <a:ext cx="243426" cy="243426"/>
              </a:xfrm>
              <a:prstGeom prst="rect">
                <a:avLst/>
              </a:prstGeom>
            </p:spPr>
          </p:pic>
        </p:grpSp>
        <p:grpSp>
          <p:nvGrpSpPr>
            <p:cNvPr id="34" name="Group 33">
              <a:extLst>
                <a:ext uri="{FF2B5EF4-FFF2-40B4-BE49-F238E27FC236}">
                  <a16:creationId xmlns:a16="http://schemas.microsoft.com/office/drawing/2014/main" id="{6B831BB9-1F85-43BF-8E28-771336F7796A}"/>
                </a:ext>
              </a:extLst>
            </p:cNvPr>
            <p:cNvGrpSpPr/>
            <p:nvPr/>
          </p:nvGrpSpPr>
          <p:grpSpPr>
            <a:xfrm>
              <a:off x="6897306" y="2470729"/>
              <a:ext cx="4261643" cy="261610"/>
              <a:chOff x="6897306" y="2470729"/>
              <a:chExt cx="4261643" cy="261610"/>
            </a:xfrm>
          </p:grpSpPr>
          <p:sp>
            <p:nvSpPr>
              <p:cNvPr id="65" name="TextBox 64">
                <a:extLst>
                  <a:ext uri="{FF2B5EF4-FFF2-40B4-BE49-F238E27FC236}">
                    <a16:creationId xmlns:a16="http://schemas.microsoft.com/office/drawing/2014/main" id="{35FC7A14-1637-43AE-9B0F-A040776B26BB}"/>
                  </a:ext>
                </a:extLst>
              </p:cNvPr>
              <p:cNvSpPr txBox="1"/>
              <p:nvPr/>
            </p:nvSpPr>
            <p:spPr>
              <a:xfrm>
                <a:off x="7173323" y="2470729"/>
                <a:ext cx="3985626" cy="261610"/>
              </a:xfrm>
              <a:prstGeom prst="rect">
                <a:avLst/>
              </a:prstGeom>
              <a:noFill/>
            </p:spPr>
            <p:txBody>
              <a:bodyPr wrap="square">
                <a:spAutoFit/>
              </a:bodyPr>
              <a:lstStyle/>
              <a:p>
                <a:r>
                  <a:rPr lang="en-US" sz="1100" dirty="0">
                    <a:solidFill>
                      <a:schemeClr val="bg1"/>
                    </a:solidFill>
                    <a:latin typeface="Montserrat" panose="00000500000000000000" pitchFamily="2" charset="0"/>
                  </a:rPr>
                  <a:t>https://discord.gg/3QyKUxyAGX</a:t>
                </a:r>
              </a:p>
            </p:txBody>
          </p:sp>
          <p:pic>
            <p:nvPicPr>
              <p:cNvPr id="66" name="Picture 65">
                <a:extLst>
                  <a:ext uri="{FF2B5EF4-FFF2-40B4-BE49-F238E27FC236}">
                    <a16:creationId xmlns:a16="http://schemas.microsoft.com/office/drawing/2014/main" id="{75ED3044-0870-42E1-A2CF-762598170760}"/>
                  </a:ext>
                </a:extLst>
              </p:cNvPr>
              <p:cNvPicPr>
                <a:picLocks noChangeAspect="1"/>
              </p:cNvPicPr>
              <p:nvPr/>
            </p:nvPicPr>
            <p:blipFill>
              <a:blip r:embed="rId5" cstate="hqprint">
                <a:extLst>
                  <a:ext uri="{28A0092B-C50C-407E-A947-70E740481C1C}">
                    <a14:useLocalDpi xmlns:a14="http://schemas.microsoft.com/office/drawing/2010/main" val="0"/>
                  </a:ext>
                </a:extLst>
              </a:blip>
              <a:srcRect/>
              <a:stretch/>
            </p:blipFill>
            <p:spPr>
              <a:xfrm>
                <a:off x="6897306" y="2488913"/>
                <a:ext cx="243426" cy="243426"/>
              </a:xfrm>
              <a:prstGeom prst="rect">
                <a:avLst/>
              </a:prstGeom>
            </p:spPr>
          </p:pic>
        </p:grpSp>
      </p:grpSp>
      <p:sp>
        <p:nvSpPr>
          <p:cNvPr id="67" name="Slide Number Placeholder 4">
            <a:extLst>
              <a:ext uri="{FF2B5EF4-FFF2-40B4-BE49-F238E27FC236}">
                <a16:creationId xmlns:a16="http://schemas.microsoft.com/office/drawing/2014/main" id="{0416F005-9654-4BBE-9E22-ADBB054F7356}"/>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12</a:t>
            </a:fld>
            <a:endParaRPr lang="en-US" dirty="0">
              <a:gradFill>
                <a:gsLst>
                  <a:gs pos="0">
                    <a:srgbClr val="12868F"/>
                  </a:gs>
                  <a:gs pos="100000">
                    <a:srgbClr val="49BA74"/>
                  </a:gs>
                </a:gsLst>
                <a:lin ang="5400000" scaled="1"/>
              </a:gradFill>
            </a:endParaRPr>
          </a:p>
        </p:txBody>
      </p:sp>
      <p:cxnSp>
        <p:nvCxnSpPr>
          <p:cNvPr id="68" name="Straight Connector 67">
            <a:extLst>
              <a:ext uri="{FF2B5EF4-FFF2-40B4-BE49-F238E27FC236}">
                <a16:creationId xmlns:a16="http://schemas.microsoft.com/office/drawing/2014/main" id="{A0FDECFF-E03C-4E28-8E35-52515040BD75}"/>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21" name="Picture 20"/>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804" y="4312627"/>
            <a:ext cx="2545373" cy="2545373"/>
          </a:xfrm>
          <a:prstGeom prst="rect">
            <a:avLst/>
          </a:prstGeom>
        </p:spPr>
      </p:pic>
    </p:spTree>
    <p:extLst>
      <p:ext uri="{BB962C8B-B14F-4D97-AF65-F5344CB8AC3E}">
        <p14:creationId xmlns:p14="http://schemas.microsoft.com/office/powerpoint/2010/main" val="3779915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13AF958-B8D0-4088-A4BA-99BD1E2E397E}"/>
              </a:ext>
            </a:extLst>
          </p:cNvPr>
          <p:cNvGrpSpPr/>
          <p:nvPr/>
        </p:nvGrpSpPr>
        <p:grpSpPr>
          <a:xfrm>
            <a:off x="5749262" y="1015556"/>
            <a:ext cx="1120120" cy="2897611"/>
            <a:chOff x="6265378" y="958778"/>
            <a:chExt cx="1120120" cy="2897611"/>
          </a:xfrm>
        </p:grpSpPr>
        <p:sp>
          <p:nvSpPr>
            <p:cNvPr id="76" name="Oval 75">
              <a:extLst>
                <a:ext uri="{FF2B5EF4-FFF2-40B4-BE49-F238E27FC236}">
                  <a16:creationId xmlns:a16="http://schemas.microsoft.com/office/drawing/2014/main" id="{EB7F58BC-36A3-4514-82A2-0FAA019F1A3F}"/>
                </a:ext>
              </a:extLst>
            </p:cNvPr>
            <p:cNvSpPr/>
            <p:nvPr/>
          </p:nvSpPr>
          <p:spPr>
            <a:xfrm>
              <a:off x="6265378" y="958778"/>
              <a:ext cx="1120120" cy="1120118"/>
            </a:xfrm>
            <a:prstGeom prst="ellipse">
              <a:avLst/>
            </a:prstGeom>
            <a:gradFill>
              <a:gsLst>
                <a:gs pos="0">
                  <a:srgbClr val="12868F"/>
                </a:gs>
                <a:gs pos="100000">
                  <a:srgbClr val="49BA7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dirty="0"/>
            </a:p>
          </p:txBody>
        </p:sp>
        <p:sp>
          <p:nvSpPr>
            <p:cNvPr id="79" name="Oval 78">
              <a:extLst>
                <a:ext uri="{FF2B5EF4-FFF2-40B4-BE49-F238E27FC236}">
                  <a16:creationId xmlns:a16="http://schemas.microsoft.com/office/drawing/2014/main" id="{B58FD9EC-7B34-420A-985A-1F029745991B}"/>
                </a:ext>
              </a:extLst>
            </p:cNvPr>
            <p:cNvSpPr/>
            <p:nvPr/>
          </p:nvSpPr>
          <p:spPr>
            <a:xfrm>
              <a:off x="6265378" y="2736271"/>
              <a:ext cx="1120120" cy="1120118"/>
            </a:xfrm>
            <a:prstGeom prst="ellipse">
              <a:avLst/>
            </a:prstGeom>
            <a:gradFill>
              <a:gsLst>
                <a:gs pos="0">
                  <a:srgbClr val="12868F"/>
                </a:gs>
                <a:gs pos="100000">
                  <a:srgbClr val="49BA7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grpSp>
      <p:sp>
        <p:nvSpPr>
          <p:cNvPr id="82" name="Oval 81">
            <a:extLst>
              <a:ext uri="{FF2B5EF4-FFF2-40B4-BE49-F238E27FC236}">
                <a16:creationId xmlns:a16="http://schemas.microsoft.com/office/drawing/2014/main" id="{CD6C2707-0C90-4F3C-9D3D-E86B1508E5A1}"/>
              </a:ext>
            </a:extLst>
          </p:cNvPr>
          <p:cNvSpPr/>
          <p:nvPr/>
        </p:nvSpPr>
        <p:spPr>
          <a:xfrm>
            <a:off x="5749262" y="4791614"/>
            <a:ext cx="1120120" cy="1120118"/>
          </a:xfrm>
          <a:prstGeom prst="ellipse">
            <a:avLst/>
          </a:prstGeom>
          <a:gradFill>
            <a:gsLst>
              <a:gs pos="0">
                <a:srgbClr val="12868F"/>
              </a:gs>
              <a:gs pos="100000">
                <a:srgbClr val="49BA7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900"/>
          </a:p>
        </p:txBody>
      </p:sp>
      <p:sp>
        <p:nvSpPr>
          <p:cNvPr id="20" name="TextBox 19">
            <a:extLst>
              <a:ext uri="{FF2B5EF4-FFF2-40B4-BE49-F238E27FC236}">
                <a16:creationId xmlns:a16="http://schemas.microsoft.com/office/drawing/2014/main" id="{1DDB96D1-4566-4AE5-A9D4-1F360ADB6A71}"/>
              </a:ext>
            </a:extLst>
          </p:cNvPr>
          <p:cNvSpPr txBox="1"/>
          <p:nvPr/>
        </p:nvSpPr>
        <p:spPr>
          <a:xfrm>
            <a:off x="462854" y="1145784"/>
            <a:ext cx="4377431" cy="369332"/>
          </a:xfrm>
          <a:prstGeom prst="rect">
            <a:avLst/>
          </a:prstGeom>
          <a:noFill/>
        </p:spPr>
        <p:txBody>
          <a:bodyPr wrap="square">
            <a:spAutoFit/>
          </a:bodyPr>
          <a:lstStyle/>
          <a:p>
            <a:r>
              <a:rPr lang="en-US" b="1" dirty="0">
                <a:solidFill>
                  <a:schemeClr val="bg1"/>
                </a:solidFill>
                <a:latin typeface="Montserrat" panose="00000500000000000000" pitchFamily="2" charset="0"/>
              </a:rPr>
              <a:t>Social Gaming Meets Passion</a:t>
            </a:r>
          </a:p>
        </p:txBody>
      </p:sp>
      <p:sp>
        <p:nvSpPr>
          <p:cNvPr id="24" name="TextBox 23">
            <a:extLst>
              <a:ext uri="{FF2B5EF4-FFF2-40B4-BE49-F238E27FC236}">
                <a16:creationId xmlns:a16="http://schemas.microsoft.com/office/drawing/2014/main" id="{461A697A-E73B-4B59-A91C-B922B36CBA7A}"/>
              </a:ext>
            </a:extLst>
          </p:cNvPr>
          <p:cNvSpPr txBox="1"/>
          <p:nvPr/>
        </p:nvSpPr>
        <p:spPr>
          <a:xfrm>
            <a:off x="6980344" y="962308"/>
            <a:ext cx="4687388" cy="1384995"/>
          </a:xfrm>
          <a:prstGeom prst="rect">
            <a:avLst/>
          </a:prstGeom>
          <a:noFill/>
        </p:spPr>
        <p:txBody>
          <a:bodyPr wrap="square" lIns="91440" tIns="45720" rIns="91440" bIns="45720" anchor="t">
            <a:spAutoFit/>
          </a:bodyPr>
          <a:lstStyle/>
          <a:p>
            <a:r>
              <a:rPr lang="en-GB" sz="1000" dirty="0" err="1">
                <a:solidFill>
                  <a:schemeClr val="bg1"/>
                </a:solidFill>
                <a:latin typeface="Montserrat" panose="020B0604020202020204" charset="0"/>
              </a:rPr>
              <a:t>Cloververse</a:t>
            </a:r>
            <a:r>
              <a:rPr lang="en-GB" sz="1000" dirty="0">
                <a:solidFill>
                  <a:schemeClr val="bg1"/>
                </a:solidFill>
                <a:latin typeface="Montserrat" panose="020B0604020202020204" charset="0"/>
              </a:rPr>
              <a:t> </a:t>
            </a:r>
            <a:r>
              <a:rPr lang="en-GB" sz="1000" dirty="0" smtClean="0">
                <a:solidFill>
                  <a:schemeClr val="bg1"/>
                </a:solidFill>
                <a:latin typeface="Montserrat" panose="020B0604020202020204" charset="0"/>
              </a:rPr>
              <a:t>welcomes all </a:t>
            </a:r>
            <a:r>
              <a:rPr lang="en-GB" sz="1000" dirty="0">
                <a:solidFill>
                  <a:schemeClr val="bg1"/>
                </a:solidFill>
                <a:latin typeface="Montserrat" panose="020B0604020202020204" charset="0"/>
              </a:rPr>
              <a:t>w</a:t>
            </a:r>
            <a:r>
              <a:rPr lang="en-GB" sz="1000" dirty="0" smtClean="0">
                <a:solidFill>
                  <a:schemeClr val="bg1"/>
                </a:solidFill>
                <a:latin typeface="Montserrat" panose="020B0604020202020204" charset="0"/>
              </a:rPr>
              <a:t>ho </a:t>
            </a:r>
            <a:r>
              <a:rPr lang="en-GB" sz="1000" dirty="0">
                <a:solidFill>
                  <a:schemeClr val="bg1"/>
                </a:solidFill>
                <a:latin typeface="Montserrat" panose="020B0604020202020204" charset="0"/>
              </a:rPr>
              <a:t>s</a:t>
            </a:r>
            <a:r>
              <a:rPr lang="en-GB" sz="1000" dirty="0" smtClean="0">
                <a:solidFill>
                  <a:schemeClr val="bg1"/>
                </a:solidFill>
                <a:latin typeface="Montserrat" panose="020B0604020202020204" charset="0"/>
              </a:rPr>
              <a:t>eek </a:t>
            </a:r>
            <a:r>
              <a:rPr lang="en-GB" sz="1000" dirty="0">
                <a:solidFill>
                  <a:schemeClr val="bg1"/>
                </a:solidFill>
                <a:latin typeface="Montserrat" panose="020B0604020202020204" charset="0"/>
              </a:rPr>
              <a:t>to </a:t>
            </a:r>
            <a:r>
              <a:rPr lang="en-GB" sz="1000" dirty="0" smtClean="0">
                <a:solidFill>
                  <a:schemeClr val="bg1"/>
                </a:solidFill>
                <a:latin typeface="Montserrat" panose="020B0604020202020204" charset="0"/>
              </a:rPr>
              <a:t>build </a:t>
            </a:r>
            <a:r>
              <a:rPr lang="en-GB" sz="1000" dirty="0">
                <a:solidFill>
                  <a:schemeClr val="bg1"/>
                </a:solidFill>
                <a:latin typeface="Montserrat" panose="020B0604020202020204" charset="0"/>
              </a:rPr>
              <a:t>and </a:t>
            </a:r>
            <a:r>
              <a:rPr lang="en-GB" sz="1000" dirty="0" smtClean="0">
                <a:solidFill>
                  <a:schemeClr val="bg1"/>
                </a:solidFill>
                <a:latin typeface="Montserrat" panose="020B0604020202020204" charset="0"/>
              </a:rPr>
              <a:t>thrive</a:t>
            </a:r>
            <a:r>
              <a:rPr lang="en-GB" sz="1000" dirty="0">
                <a:solidFill>
                  <a:schemeClr val="bg1"/>
                </a:solidFill>
                <a:latin typeface="Montserrat" panose="020B0604020202020204" charset="0"/>
              </a:rPr>
              <a:t>. Individuals, cooperatives, and companies alike are invited to unleash their potential with the support of our tools. Create anything from a simple card game to a relaxing gathering spot, or complex environments such as auction houses, roulette tables, and beyond - all with the option of complete anonymity. The possibilities are endless, and the choice is yours</a:t>
            </a:r>
            <a:r>
              <a:rPr lang="en-GB" sz="1000" dirty="0" smtClean="0">
                <a:solidFill>
                  <a:schemeClr val="bg1"/>
                </a:solidFill>
                <a:latin typeface="Montserrat" panose="020B0604020202020204" charset="0"/>
              </a:rPr>
              <a:t>.</a:t>
            </a:r>
          </a:p>
          <a:p>
            <a:endParaRPr lang="en-GB" sz="1400" dirty="0">
              <a:solidFill>
                <a:schemeClr val="bg1"/>
              </a:solidFill>
            </a:endParaRPr>
          </a:p>
        </p:txBody>
      </p:sp>
      <p:sp>
        <p:nvSpPr>
          <p:cNvPr id="25" name="TextBox 24">
            <a:extLst>
              <a:ext uri="{FF2B5EF4-FFF2-40B4-BE49-F238E27FC236}">
                <a16:creationId xmlns:a16="http://schemas.microsoft.com/office/drawing/2014/main" id="{5DDF3A27-F162-4837-968C-43680033B58B}"/>
              </a:ext>
            </a:extLst>
          </p:cNvPr>
          <p:cNvSpPr txBox="1"/>
          <p:nvPr/>
        </p:nvSpPr>
        <p:spPr>
          <a:xfrm>
            <a:off x="6974616" y="2601258"/>
            <a:ext cx="4792319" cy="1266629"/>
          </a:xfrm>
          <a:prstGeom prst="rect">
            <a:avLst/>
          </a:prstGeom>
          <a:noFill/>
        </p:spPr>
        <p:txBody>
          <a:bodyPr wrap="square" lIns="91440" tIns="45720" rIns="91440" bIns="45720" anchor="t">
            <a:spAutoFit/>
          </a:bodyPr>
          <a:lstStyle/>
          <a:p>
            <a:pPr>
              <a:lnSpc>
                <a:spcPct val="110000"/>
              </a:lnSpc>
              <a:spcAft>
                <a:spcPts val="300"/>
              </a:spcAft>
            </a:pPr>
            <a:r>
              <a:rPr lang="en-GB" sz="1000" dirty="0">
                <a:solidFill>
                  <a:schemeClr val="bg1"/>
                </a:solidFill>
                <a:latin typeface="Montserrat" panose="020B0604020202020204" charset="0"/>
              </a:rPr>
              <a:t>Transforming vision into reality, the </a:t>
            </a:r>
            <a:r>
              <a:rPr lang="en-GB" sz="1000" dirty="0" err="1">
                <a:solidFill>
                  <a:schemeClr val="bg1"/>
                </a:solidFill>
                <a:latin typeface="Montserrat" panose="020B0604020202020204" charset="0"/>
              </a:rPr>
              <a:t>Cloververse</a:t>
            </a:r>
            <a:r>
              <a:rPr lang="en-GB" sz="1000" dirty="0">
                <a:solidFill>
                  <a:schemeClr val="bg1"/>
                </a:solidFill>
                <a:latin typeface="Montserrat" panose="020B0604020202020204" charset="0"/>
              </a:rPr>
              <a:t> team is building an interactive virtual world that will allow users to socialise and play games whilst winning prizes. Much like regular gaming guilds, users will have varied features at their disposal, including the ability to create and establish their games throughout the expansive, virtual gaming cafe. Users will also be able to buy, rent or sell their pockets once their business is established and functional. </a:t>
            </a:r>
            <a:endParaRPr lang="en-US" sz="1000" dirty="0">
              <a:solidFill>
                <a:schemeClr val="bg1"/>
              </a:solidFill>
              <a:latin typeface="Montserrat" panose="020B0604020202020204" charset="0"/>
            </a:endParaRPr>
          </a:p>
        </p:txBody>
      </p:sp>
      <p:sp>
        <p:nvSpPr>
          <p:cNvPr id="26" name="TextBox 25">
            <a:extLst>
              <a:ext uri="{FF2B5EF4-FFF2-40B4-BE49-F238E27FC236}">
                <a16:creationId xmlns:a16="http://schemas.microsoft.com/office/drawing/2014/main" id="{52CF6D3F-1FC0-4E04-BB68-8E0A6ECDC7F4}"/>
              </a:ext>
            </a:extLst>
          </p:cNvPr>
          <p:cNvSpPr txBox="1"/>
          <p:nvPr/>
        </p:nvSpPr>
        <p:spPr>
          <a:xfrm>
            <a:off x="6974615" y="4602153"/>
            <a:ext cx="4792319" cy="1891287"/>
          </a:xfrm>
          <a:prstGeom prst="rect">
            <a:avLst/>
          </a:prstGeom>
          <a:noFill/>
        </p:spPr>
        <p:txBody>
          <a:bodyPr wrap="square" lIns="91440" tIns="45720" rIns="91440" bIns="45720" anchor="t">
            <a:spAutoFit/>
          </a:bodyPr>
          <a:lstStyle/>
          <a:p>
            <a:pPr>
              <a:lnSpc>
                <a:spcPct val="110000"/>
              </a:lnSpc>
              <a:spcAft>
                <a:spcPts val="300"/>
              </a:spcAft>
            </a:pPr>
            <a:r>
              <a:rPr lang="en-GB" sz="1000" dirty="0">
                <a:solidFill>
                  <a:schemeClr val="bg1"/>
                </a:solidFill>
                <a:latin typeface="Montserrat" panose="020B0604020202020204" charset="0"/>
              </a:rPr>
              <a:t>The Heart of </a:t>
            </a:r>
            <a:r>
              <a:rPr lang="en-GB" sz="1000" dirty="0" err="1">
                <a:solidFill>
                  <a:schemeClr val="bg1"/>
                </a:solidFill>
                <a:latin typeface="Montserrat" panose="020B0604020202020204" charset="0"/>
              </a:rPr>
              <a:t>Cloververse</a:t>
            </a:r>
            <a:r>
              <a:rPr lang="en-GB" sz="1000" dirty="0">
                <a:solidFill>
                  <a:schemeClr val="bg1"/>
                </a:solidFill>
                <a:latin typeface="Montserrat" panose="020B0604020202020204" charset="0"/>
              </a:rPr>
              <a:t>: The Rare and Valuable Alien Pariah NFT Collection. By offering the most generous reward and value system in the industry, we aim to foster a community of long-term NFT holders. Our goal is to make selling these NFTs a decision that results in a loss, even if sold at a higher price than purchased. Benefits such as token airdrops, recurring income sharing from the entire project, and exclusive access to the virtual environment ensure that these NFTs offer value beyond short or even long-term profit.</a:t>
            </a:r>
          </a:p>
          <a:p>
            <a:pPr>
              <a:lnSpc>
                <a:spcPct val="110000"/>
              </a:lnSpc>
              <a:spcAft>
                <a:spcPts val="300"/>
              </a:spcAft>
            </a:pPr>
            <a:r>
              <a:rPr lang="en-GB" sz="1200" dirty="0">
                <a:solidFill>
                  <a:schemeClr val="bg1"/>
                </a:solidFill>
                <a:latin typeface="Montserrat" panose="020B0604020202020204" charset="0"/>
              </a:rPr>
              <a:t/>
            </a:r>
            <a:br>
              <a:rPr lang="en-GB" sz="1200" dirty="0">
                <a:solidFill>
                  <a:schemeClr val="bg1"/>
                </a:solidFill>
                <a:latin typeface="Montserrat" panose="020B0604020202020204" charset="0"/>
              </a:rPr>
            </a:br>
            <a:endParaRPr lang="en-US" sz="1200" dirty="0">
              <a:solidFill>
                <a:schemeClr val="bg1"/>
              </a:solidFill>
              <a:latin typeface="Montserrat" panose="020B0604020202020204" charset="0"/>
            </a:endParaRPr>
          </a:p>
        </p:txBody>
      </p:sp>
      <p:pic>
        <p:nvPicPr>
          <p:cNvPr id="10" name="Picture 9">
            <a:extLst>
              <a:ext uri="{FF2B5EF4-FFF2-40B4-BE49-F238E27FC236}">
                <a16:creationId xmlns:a16="http://schemas.microsoft.com/office/drawing/2014/main" id="{5E8977CD-209A-489E-8140-1D289BACCF97}"/>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000430" y="1269491"/>
            <a:ext cx="612248" cy="612248"/>
          </a:xfrm>
          <a:prstGeom prst="rect">
            <a:avLst/>
          </a:prstGeom>
        </p:spPr>
      </p:pic>
      <p:pic>
        <p:nvPicPr>
          <p:cNvPr id="30" name="Picture 29">
            <a:extLst>
              <a:ext uri="{FF2B5EF4-FFF2-40B4-BE49-F238E27FC236}">
                <a16:creationId xmlns:a16="http://schemas.microsoft.com/office/drawing/2014/main" id="{06498DA5-64C6-44C2-9267-6E3B4BC4AE62}"/>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6000430" y="3046984"/>
            <a:ext cx="612248" cy="612248"/>
          </a:xfrm>
          <a:prstGeom prst="rect">
            <a:avLst/>
          </a:prstGeom>
        </p:spPr>
      </p:pic>
      <p:pic>
        <p:nvPicPr>
          <p:cNvPr id="31" name="Picture 30">
            <a:extLst>
              <a:ext uri="{FF2B5EF4-FFF2-40B4-BE49-F238E27FC236}">
                <a16:creationId xmlns:a16="http://schemas.microsoft.com/office/drawing/2014/main" id="{0D5831A9-1AC1-4EDF-A2E8-C89142B110CD}"/>
              </a:ext>
            </a:extLst>
          </p:cNvPr>
          <p:cNvPicPr>
            <a:picLocks noChangeAspect="1"/>
          </p:cNvPicPr>
          <p:nvPr/>
        </p:nvPicPr>
        <p:blipFill>
          <a:blip r:embed="rId4" cstate="hqprint">
            <a:extLst>
              <a:ext uri="{28A0092B-C50C-407E-A947-70E740481C1C}">
                <a14:useLocalDpi xmlns:a14="http://schemas.microsoft.com/office/drawing/2010/main" val="0"/>
              </a:ext>
            </a:extLst>
          </a:blip>
          <a:srcRect/>
          <a:stretch/>
        </p:blipFill>
        <p:spPr>
          <a:xfrm>
            <a:off x="6000430" y="5045549"/>
            <a:ext cx="612248" cy="612248"/>
          </a:xfrm>
          <a:prstGeom prst="rect">
            <a:avLst/>
          </a:prstGeom>
        </p:spPr>
      </p:pic>
      <p:sp>
        <p:nvSpPr>
          <p:cNvPr id="32" name="TextBox 31">
            <a:extLst>
              <a:ext uri="{FF2B5EF4-FFF2-40B4-BE49-F238E27FC236}">
                <a16:creationId xmlns:a16="http://schemas.microsoft.com/office/drawing/2014/main" id="{D869C16C-06C2-4690-B13E-CD0358C17010}"/>
              </a:ext>
            </a:extLst>
          </p:cNvPr>
          <p:cNvSpPr txBox="1"/>
          <p:nvPr/>
        </p:nvSpPr>
        <p:spPr>
          <a:xfrm>
            <a:off x="462854" y="451123"/>
            <a:ext cx="5437203" cy="584775"/>
          </a:xfrm>
          <a:prstGeom prst="rect">
            <a:avLst/>
          </a:prstGeom>
          <a:noFill/>
        </p:spPr>
        <p:txBody>
          <a:bodyPr wrap="square">
            <a:spAutoFit/>
          </a:bodyPr>
          <a:lstStyle/>
          <a:p>
            <a:r>
              <a:rPr lang="en-US" sz="3200" b="1" dirty="0" err="1">
                <a:gradFill>
                  <a:gsLst>
                    <a:gs pos="0">
                      <a:srgbClr val="12868F"/>
                    </a:gs>
                    <a:gs pos="100000">
                      <a:srgbClr val="49BA74"/>
                    </a:gs>
                  </a:gsLst>
                  <a:lin ang="5400000" scaled="1"/>
                </a:gradFill>
                <a:latin typeface="Montserrat" panose="00000500000000000000" pitchFamily="2" charset="0"/>
              </a:rPr>
              <a:t>Cloververse</a:t>
            </a:r>
            <a:r>
              <a:rPr lang="en-US" sz="3200" b="1" dirty="0">
                <a:gradFill>
                  <a:gsLst>
                    <a:gs pos="0">
                      <a:srgbClr val="12868F"/>
                    </a:gs>
                    <a:gs pos="100000">
                      <a:srgbClr val="49BA74"/>
                    </a:gs>
                  </a:gsLst>
                  <a:lin ang="5400000" scaled="1"/>
                </a:gradFill>
                <a:latin typeface="Montserrat" panose="00000500000000000000" pitchFamily="2" charset="0"/>
              </a:rPr>
              <a:t> </a:t>
            </a:r>
            <a:r>
              <a:rPr lang="en-US" sz="3200" b="1" dirty="0">
                <a:solidFill>
                  <a:schemeClr val="bg1"/>
                </a:solidFill>
                <a:latin typeface="Montserrat" panose="00000500000000000000" pitchFamily="2" charset="0"/>
              </a:rPr>
              <a:t>Vision</a:t>
            </a:r>
          </a:p>
        </p:txBody>
      </p:sp>
      <p:grpSp>
        <p:nvGrpSpPr>
          <p:cNvPr id="33" name="Group 32">
            <a:extLst>
              <a:ext uri="{FF2B5EF4-FFF2-40B4-BE49-F238E27FC236}">
                <a16:creationId xmlns:a16="http://schemas.microsoft.com/office/drawing/2014/main" id="{5D4769BE-3E59-4D90-9BE5-4FDDB137218F}"/>
              </a:ext>
            </a:extLst>
          </p:cNvPr>
          <p:cNvGrpSpPr/>
          <p:nvPr/>
        </p:nvGrpSpPr>
        <p:grpSpPr>
          <a:xfrm>
            <a:off x="543714" y="1063213"/>
            <a:ext cx="540000" cy="0"/>
            <a:chOff x="8490712" y="1603412"/>
            <a:chExt cx="540000" cy="0"/>
          </a:xfrm>
        </p:grpSpPr>
        <p:cxnSp>
          <p:nvCxnSpPr>
            <p:cNvPr id="34" name="Google Shape;290;p3">
              <a:extLst>
                <a:ext uri="{FF2B5EF4-FFF2-40B4-BE49-F238E27FC236}">
                  <a16:creationId xmlns:a16="http://schemas.microsoft.com/office/drawing/2014/main" id="{EBDDCCA2-C6F9-4C9B-B1B3-5201B0E15A4F}"/>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35" name="Google Shape;291;p3">
              <a:extLst>
                <a:ext uri="{FF2B5EF4-FFF2-40B4-BE49-F238E27FC236}">
                  <a16:creationId xmlns:a16="http://schemas.microsoft.com/office/drawing/2014/main" id="{79FBC6D1-70F1-4E98-8552-73279774139C}"/>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grpSp>
        <p:nvGrpSpPr>
          <p:cNvPr id="37" name="Group 36">
            <a:extLst>
              <a:ext uri="{FF2B5EF4-FFF2-40B4-BE49-F238E27FC236}">
                <a16:creationId xmlns:a16="http://schemas.microsoft.com/office/drawing/2014/main" id="{F02E9E3C-E99A-441F-A49F-0CD23BF657F5}"/>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38" name="Oval 37">
              <a:extLst>
                <a:ext uri="{FF2B5EF4-FFF2-40B4-BE49-F238E27FC236}">
                  <a16:creationId xmlns:a16="http://schemas.microsoft.com/office/drawing/2014/main" id="{98D76F40-191B-4398-9A28-45E8E5F06D5F}"/>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39" name="Oval 38">
              <a:extLst>
                <a:ext uri="{FF2B5EF4-FFF2-40B4-BE49-F238E27FC236}">
                  <a16:creationId xmlns:a16="http://schemas.microsoft.com/office/drawing/2014/main" id="{AA62DC90-6363-4D34-9AA2-58BBB4A71CAA}"/>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40" name="Oval 39">
              <a:extLst>
                <a:ext uri="{FF2B5EF4-FFF2-40B4-BE49-F238E27FC236}">
                  <a16:creationId xmlns:a16="http://schemas.microsoft.com/office/drawing/2014/main" id="{D1C6F7C6-3E92-4E41-8741-60B002E3E259}"/>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42" name="Slide Number Placeholder 4">
            <a:extLst>
              <a:ext uri="{FF2B5EF4-FFF2-40B4-BE49-F238E27FC236}">
                <a16:creationId xmlns:a16="http://schemas.microsoft.com/office/drawing/2014/main" id="{BFA728F3-2F22-4677-A023-AA6AB1BBB810}"/>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2</a:t>
            </a:fld>
            <a:endParaRPr lang="en-US" dirty="0">
              <a:gradFill>
                <a:gsLst>
                  <a:gs pos="0">
                    <a:srgbClr val="12868F"/>
                  </a:gs>
                  <a:gs pos="100000">
                    <a:srgbClr val="49BA74"/>
                  </a:gs>
                </a:gsLst>
                <a:lin ang="5400000" scaled="1"/>
              </a:gradFill>
            </a:endParaRPr>
          </a:p>
        </p:txBody>
      </p:sp>
      <p:cxnSp>
        <p:nvCxnSpPr>
          <p:cNvPr id="43" name="Straight Connector 42">
            <a:extLst>
              <a:ext uri="{FF2B5EF4-FFF2-40B4-BE49-F238E27FC236}">
                <a16:creationId xmlns:a16="http://schemas.microsoft.com/office/drawing/2014/main" id="{2B457CEC-6020-4142-BDB0-B0E7DC03D675}"/>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2468" y="2601258"/>
            <a:ext cx="3056539" cy="3056539"/>
          </a:xfrm>
          <a:prstGeom prst="rect">
            <a:avLst/>
          </a:prstGeom>
        </p:spPr>
      </p:pic>
    </p:spTree>
    <p:extLst>
      <p:ext uri="{BB962C8B-B14F-4D97-AF65-F5344CB8AC3E}">
        <p14:creationId xmlns:p14="http://schemas.microsoft.com/office/powerpoint/2010/main" val="8955635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48" name="Group 247">
            <a:extLst>
              <a:ext uri="{FF2B5EF4-FFF2-40B4-BE49-F238E27FC236}">
                <a16:creationId xmlns:a16="http://schemas.microsoft.com/office/drawing/2014/main" id="{F6377BB3-204B-456D-AF7C-277E06690C7B}"/>
              </a:ext>
            </a:extLst>
          </p:cNvPr>
          <p:cNvGrpSpPr/>
          <p:nvPr/>
        </p:nvGrpSpPr>
        <p:grpSpPr>
          <a:xfrm>
            <a:off x="766699" y="1700487"/>
            <a:ext cx="5809947" cy="3113295"/>
            <a:chOff x="766699" y="2353681"/>
            <a:chExt cx="5809947" cy="3113295"/>
          </a:xfrm>
        </p:grpSpPr>
        <p:sp>
          <p:nvSpPr>
            <p:cNvPr id="241" name="TextBox 240">
              <a:extLst>
                <a:ext uri="{FF2B5EF4-FFF2-40B4-BE49-F238E27FC236}">
                  <a16:creationId xmlns:a16="http://schemas.microsoft.com/office/drawing/2014/main" id="{2AAD2BB2-C3E1-4FC4-929B-E3067CAD934A}"/>
                </a:ext>
              </a:extLst>
            </p:cNvPr>
            <p:cNvSpPr txBox="1"/>
            <p:nvPr/>
          </p:nvSpPr>
          <p:spPr>
            <a:xfrm>
              <a:off x="766700" y="2353681"/>
              <a:ext cx="5809946" cy="584775"/>
            </a:xfrm>
            <a:prstGeom prst="rect">
              <a:avLst/>
            </a:prstGeom>
            <a:noFill/>
          </p:spPr>
          <p:txBody>
            <a:bodyPr wrap="square">
              <a:spAutoFit/>
            </a:bodyPr>
            <a:lstStyle/>
            <a:p>
              <a:r>
                <a:rPr lang="en-US" sz="3200" b="1" dirty="0" smtClean="0">
                  <a:gradFill>
                    <a:gsLst>
                      <a:gs pos="0">
                        <a:srgbClr val="12868F"/>
                      </a:gs>
                      <a:gs pos="100000">
                        <a:srgbClr val="49BA74"/>
                      </a:gs>
                    </a:gsLst>
                    <a:lin ang="5400000" scaled="1"/>
                  </a:gradFill>
                  <a:latin typeface="Montserrat" panose="00000500000000000000" pitchFamily="2" charset="0"/>
                </a:rPr>
                <a:t>An innovative </a:t>
              </a:r>
              <a:r>
                <a:rPr lang="en-US" sz="3200" b="1" dirty="0" smtClean="0">
                  <a:solidFill>
                    <a:schemeClr val="bg1"/>
                  </a:solidFill>
                  <a:latin typeface="Montserrat" panose="00000500000000000000" pitchFamily="2" charset="0"/>
                </a:rPr>
                <a:t>Eco-System</a:t>
              </a:r>
              <a:endParaRPr lang="en-US" sz="3200" b="1" dirty="0">
                <a:solidFill>
                  <a:schemeClr val="bg1"/>
                </a:solidFill>
                <a:latin typeface="Montserrat" panose="00000500000000000000" pitchFamily="2" charset="0"/>
              </a:endParaRPr>
            </a:p>
          </p:txBody>
        </p:sp>
        <p:grpSp>
          <p:nvGrpSpPr>
            <p:cNvPr id="242" name="Group 241">
              <a:extLst>
                <a:ext uri="{FF2B5EF4-FFF2-40B4-BE49-F238E27FC236}">
                  <a16:creationId xmlns:a16="http://schemas.microsoft.com/office/drawing/2014/main" id="{8FEC6B22-CF07-4948-AB00-9FE383DC941E}"/>
                </a:ext>
              </a:extLst>
            </p:cNvPr>
            <p:cNvGrpSpPr/>
            <p:nvPr/>
          </p:nvGrpSpPr>
          <p:grpSpPr>
            <a:xfrm>
              <a:off x="847560" y="2965771"/>
              <a:ext cx="540000" cy="0"/>
              <a:chOff x="8490712" y="1603412"/>
              <a:chExt cx="540000" cy="0"/>
            </a:xfrm>
          </p:grpSpPr>
          <p:cxnSp>
            <p:nvCxnSpPr>
              <p:cNvPr id="243" name="Google Shape;290;p3">
                <a:extLst>
                  <a:ext uri="{FF2B5EF4-FFF2-40B4-BE49-F238E27FC236}">
                    <a16:creationId xmlns:a16="http://schemas.microsoft.com/office/drawing/2014/main" id="{9411906D-9484-4927-9F03-198800D2B574}"/>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244" name="Google Shape;291;p3">
                <a:extLst>
                  <a:ext uri="{FF2B5EF4-FFF2-40B4-BE49-F238E27FC236}">
                    <a16:creationId xmlns:a16="http://schemas.microsoft.com/office/drawing/2014/main" id="{9D8A69A3-C847-4234-9F92-86955E080A2A}"/>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sp>
          <p:nvSpPr>
            <p:cNvPr id="245" name="TextBox 244">
              <a:extLst>
                <a:ext uri="{FF2B5EF4-FFF2-40B4-BE49-F238E27FC236}">
                  <a16:creationId xmlns:a16="http://schemas.microsoft.com/office/drawing/2014/main" id="{73BBD09A-EF8F-42E9-BC5E-56639B2CBFD0}"/>
                </a:ext>
              </a:extLst>
            </p:cNvPr>
            <p:cNvSpPr txBox="1"/>
            <p:nvPr/>
          </p:nvSpPr>
          <p:spPr>
            <a:xfrm>
              <a:off x="766700" y="3111411"/>
              <a:ext cx="5329300" cy="1384995"/>
            </a:xfrm>
            <a:prstGeom prst="rect">
              <a:avLst/>
            </a:prstGeom>
            <a:noFill/>
          </p:spPr>
          <p:txBody>
            <a:bodyPr wrap="square" lIns="91440" tIns="45720" rIns="91440" bIns="45720" anchor="t">
              <a:spAutoFit/>
            </a:bodyPr>
            <a:lstStyle/>
            <a:p>
              <a:r>
                <a:rPr lang="en-GB" sz="1200" dirty="0">
                  <a:solidFill>
                    <a:schemeClr val="bg1"/>
                  </a:solidFill>
                  <a:latin typeface="Montserrat" panose="020B0604020202020204" charset="0"/>
                </a:rPr>
                <a:t>A Thriving Ecosystem: Our Key to Success. </a:t>
              </a:r>
              <a:r>
                <a:rPr lang="en-GB" sz="1200" dirty="0" smtClean="0">
                  <a:solidFill>
                    <a:schemeClr val="bg1"/>
                  </a:solidFill>
                  <a:latin typeface="Montserrat" panose="020B0604020202020204" charset="0"/>
                </a:rPr>
                <a:t>While </a:t>
              </a:r>
              <a:r>
                <a:rPr lang="en-GB" sz="1200" dirty="0">
                  <a:solidFill>
                    <a:schemeClr val="bg1"/>
                  </a:solidFill>
                  <a:latin typeface="Montserrat" panose="020B0604020202020204" charset="0"/>
                </a:rPr>
                <a:t>our ultimate goal is to bring the </a:t>
              </a:r>
              <a:r>
                <a:rPr lang="en-GB" sz="1200" dirty="0" err="1">
                  <a:solidFill>
                    <a:schemeClr val="bg1"/>
                  </a:solidFill>
                  <a:latin typeface="Montserrat" panose="020B0604020202020204" charset="0"/>
                </a:rPr>
                <a:t>Cloververse</a:t>
              </a:r>
              <a:r>
                <a:rPr lang="en-GB" sz="1200" dirty="0">
                  <a:solidFill>
                    <a:schemeClr val="bg1"/>
                  </a:solidFill>
                  <a:latin typeface="Montserrat" panose="020B0604020202020204" charset="0"/>
                </a:rPr>
                <a:t> experience to a wide range of platforms, our initial roadmap prioritizes laying the foundation for a seamless and well-oiled operation. Our focus is on delivering value to our supporters and community before pursuing mass adoption. This approach enables us to fine-tune our project and grant early adopters maximum control, before the arrival of larger players.</a:t>
              </a:r>
            </a:p>
          </p:txBody>
        </p:sp>
        <p:sp>
          <p:nvSpPr>
            <p:cNvPr id="246" name="TextBox 245">
              <a:extLst>
                <a:ext uri="{FF2B5EF4-FFF2-40B4-BE49-F238E27FC236}">
                  <a16:creationId xmlns:a16="http://schemas.microsoft.com/office/drawing/2014/main" id="{E2C69B61-E168-41A6-96A6-5A6BEBA20D8B}"/>
                </a:ext>
              </a:extLst>
            </p:cNvPr>
            <p:cNvSpPr txBox="1"/>
            <p:nvPr/>
          </p:nvSpPr>
          <p:spPr>
            <a:xfrm>
              <a:off x="766699" y="5159199"/>
              <a:ext cx="1814930" cy="307777"/>
            </a:xfrm>
            <a:prstGeom prst="rect">
              <a:avLst/>
            </a:prstGeom>
            <a:noFill/>
          </p:spPr>
          <p:txBody>
            <a:bodyPr wrap="square">
              <a:spAutoFit/>
            </a:bodyPr>
            <a:lstStyle/>
            <a:p>
              <a:endParaRPr lang="en-US" sz="1400" b="1" dirty="0">
                <a:gradFill>
                  <a:gsLst>
                    <a:gs pos="0">
                      <a:srgbClr val="12868F"/>
                    </a:gs>
                    <a:gs pos="100000">
                      <a:srgbClr val="49BA74"/>
                    </a:gs>
                  </a:gsLst>
                  <a:lin ang="5400000" scaled="1"/>
                </a:gradFill>
                <a:latin typeface="Montserrat" panose="00000500000000000000" pitchFamily="2" charset="0"/>
              </a:endParaRPr>
            </a:p>
          </p:txBody>
        </p:sp>
      </p:grpSp>
      <p:grpSp>
        <p:nvGrpSpPr>
          <p:cNvPr id="249" name="Group 248">
            <a:extLst>
              <a:ext uri="{FF2B5EF4-FFF2-40B4-BE49-F238E27FC236}">
                <a16:creationId xmlns:a16="http://schemas.microsoft.com/office/drawing/2014/main" id="{737C7877-3BAE-454F-A9BC-EE242A7360A0}"/>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250" name="Oval 249">
              <a:extLst>
                <a:ext uri="{FF2B5EF4-FFF2-40B4-BE49-F238E27FC236}">
                  <a16:creationId xmlns:a16="http://schemas.microsoft.com/office/drawing/2014/main" id="{F5DDABD1-0F93-4ABA-B6AD-E7D0FFC88BE7}"/>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251" name="Oval 250">
              <a:extLst>
                <a:ext uri="{FF2B5EF4-FFF2-40B4-BE49-F238E27FC236}">
                  <a16:creationId xmlns:a16="http://schemas.microsoft.com/office/drawing/2014/main" id="{477252AD-024F-4497-9985-E954A578374C}"/>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252" name="Oval 251">
              <a:extLst>
                <a:ext uri="{FF2B5EF4-FFF2-40B4-BE49-F238E27FC236}">
                  <a16:creationId xmlns:a16="http://schemas.microsoft.com/office/drawing/2014/main" id="{735051F5-2DEF-41C2-8E0D-DF3FE49A63A0}"/>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285" name="Slide Number Placeholder 4">
            <a:extLst>
              <a:ext uri="{FF2B5EF4-FFF2-40B4-BE49-F238E27FC236}">
                <a16:creationId xmlns:a16="http://schemas.microsoft.com/office/drawing/2014/main" id="{D1D227DF-068F-4F74-A16F-C3700756259E}"/>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3</a:t>
            </a:fld>
            <a:endParaRPr lang="en-US" dirty="0">
              <a:gradFill>
                <a:gsLst>
                  <a:gs pos="0">
                    <a:srgbClr val="12868F"/>
                  </a:gs>
                  <a:gs pos="100000">
                    <a:srgbClr val="49BA74"/>
                  </a:gs>
                </a:gsLst>
                <a:lin ang="5400000" scaled="1"/>
              </a:gradFill>
            </a:endParaRPr>
          </a:p>
        </p:txBody>
      </p:sp>
      <p:cxnSp>
        <p:nvCxnSpPr>
          <p:cNvPr id="286" name="Straight Connector 285">
            <a:extLst>
              <a:ext uri="{FF2B5EF4-FFF2-40B4-BE49-F238E27FC236}">
                <a16:creationId xmlns:a16="http://schemas.microsoft.com/office/drawing/2014/main" id="{67E1ED69-6533-4A73-B74A-848900DE53B1}"/>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9D9960A-2FE9-481D-8930-455C71FE5CEF}"/>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463943" y="1037228"/>
            <a:ext cx="589039" cy="663259"/>
          </a:xfrm>
          <a:prstGeom prst="rect">
            <a:avLst/>
          </a:prstGeom>
        </p:spPr>
      </p:pic>
      <p:pic>
        <p:nvPicPr>
          <p:cNvPr id="4" name="Picture 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54411" y="1490709"/>
            <a:ext cx="3506665" cy="3506665"/>
          </a:xfrm>
          <a:prstGeom prst="rect">
            <a:avLst/>
          </a:prstGeom>
        </p:spPr>
      </p:pic>
    </p:spTree>
    <p:extLst>
      <p:ext uri="{BB962C8B-B14F-4D97-AF65-F5344CB8AC3E}">
        <p14:creationId xmlns:p14="http://schemas.microsoft.com/office/powerpoint/2010/main" val="33516160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4" name="Group 113">
            <a:extLst>
              <a:ext uri="{FF2B5EF4-FFF2-40B4-BE49-F238E27FC236}">
                <a16:creationId xmlns:a16="http://schemas.microsoft.com/office/drawing/2014/main" id="{4180868B-A8B3-42AF-B98F-E26277BA6C24}"/>
              </a:ext>
            </a:extLst>
          </p:cNvPr>
          <p:cNvGrpSpPr/>
          <p:nvPr/>
        </p:nvGrpSpPr>
        <p:grpSpPr>
          <a:xfrm>
            <a:off x="690457" y="2230207"/>
            <a:ext cx="10811086" cy="2959030"/>
            <a:chOff x="846197" y="2230207"/>
            <a:chExt cx="10811086" cy="2959030"/>
          </a:xfrm>
        </p:grpSpPr>
        <p:grpSp>
          <p:nvGrpSpPr>
            <p:cNvPr id="108" name="Group 107">
              <a:extLst>
                <a:ext uri="{FF2B5EF4-FFF2-40B4-BE49-F238E27FC236}">
                  <a16:creationId xmlns:a16="http://schemas.microsoft.com/office/drawing/2014/main" id="{730D6EF5-511F-4240-98DC-DA9A093C8401}"/>
                </a:ext>
              </a:extLst>
            </p:cNvPr>
            <p:cNvGrpSpPr/>
            <p:nvPr/>
          </p:nvGrpSpPr>
          <p:grpSpPr>
            <a:xfrm>
              <a:off x="846197" y="2230207"/>
              <a:ext cx="10811086" cy="2959030"/>
              <a:chOff x="857247" y="2547070"/>
              <a:chExt cx="8702459" cy="2381892"/>
            </a:xfrm>
          </p:grpSpPr>
          <p:sp>
            <p:nvSpPr>
              <p:cNvPr id="231" name="Freeform: Shape 230">
                <a:extLst>
                  <a:ext uri="{FF2B5EF4-FFF2-40B4-BE49-F238E27FC236}">
                    <a16:creationId xmlns:a16="http://schemas.microsoft.com/office/drawing/2014/main" id="{A4FE542E-F040-4CFF-BEF3-6266D3E6BEB6}"/>
                  </a:ext>
                </a:extLst>
              </p:cNvPr>
              <p:cNvSpPr/>
              <p:nvPr/>
            </p:nvSpPr>
            <p:spPr>
              <a:xfrm>
                <a:off x="2397445" y="3567990"/>
                <a:ext cx="339800" cy="339800"/>
              </a:xfrm>
              <a:custGeom>
                <a:avLst/>
                <a:gdLst>
                  <a:gd name="connsiteX0" fmla="*/ 414459 w 414459"/>
                  <a:gd name="connsiteY0" fmla="*/ 207230 h 414459"/>
                  <a:gd name="connsiteX1" fmla="*/ 207230 w 414459"/>
                  <a:gd name="connsiteY1" fmla="*/ 414460 h 414459"/>
                  <a:gd name="connsiteX2" fmla="*/ 0 w 414459"/>
                  <a:gd name="connsiteY2" fmla="*/ 207230 h 414459"/>
                  <a:gd name="connsiteX3" fmla="*/ 207230 w 414459"/>
                  <a:gd name="connsiteY3" fmla="*/ 0 h 414459"/>
                  <a:gd name="connsiteX4" fmla="*/ 414459 w 414459"/>
                  <a:gd name="connsiteY4" fmla="*/ 207230 h 414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459" h="414459">
                    <a:moveTo>
                      <a:pt x="414459" y="207230"/>
                    </a:moveTo>
                    <a:cubicBezTo>
                      <a:pt x="414459" y="321680"/>
                      <a:pt x="321679" y="414460"/>
                      <a:pt x="207230" y="414460"/>
                    </a:cubicBezTo>
                    <a:cubicBezTo>
                      <a:pt x="92780" y="414460"/>
                      <a:pt x="0" y="321680"/>
                      <a:pt x="0" y="207230"/>
                    </a:cubicBezTo>
                    <a:cubicBezTo>
                      <a:pt x="0" y="92780"/>
                      <a:pt x="92780" y="0"/>
                      <a:pt x="207230" y="0"/>
                    </a:cubicBezTo>
                    <a:cubicBezTo>
                      <a:pt x="321679" y="0"/>
                      <a:pt x="414459" y="92780"/>
                      <a:pt x="414459" y="207230"/>
                    </a:cubicBezTo>
                    <a:close/>
                  </a:path>
                </a:pathLst>
              </a:custGeom>
              <a:gradFill>
                <a:gsLst>
                  <a:gs pos="0">
                    <a:schemeClr val="accent1">
                      <a:lumMod val="96000"/>
                    </a:schemeClr>
                  </a:gs>
                  <a:gs pos="100000">
                    <a:schemeClr val="accent6"/>
                  </a:gs>
                </a:gsLst>
                <a:lin ang="2700000" scaled="1"/>
              </a:gradFill>
              <a:ln w="3434"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C78BF458-FB2B-4927-8204-4B82763C91CD}"/>
                  </a:ext>
                </a:extLst>
              </p:cNvPr>
              <p:cNvSpPr/>
              <p:nvPr/>
            </p:nvSpPr>
            <p:spPr>
              <a:xfrm>
                <a:off x="2391110" y="3561653"/>
                <a:ext cx="352470" cy="352470"/>
              </a:xfrm>
              <a:custGeom>
                <a:avLst/>
                <a:gdLst>
                  <a:gd name="connsiteX0" fmla="*/ 422186 w 429913"/>
                  <a:gd name="connsiteY0" fmla="*/ 214957 h 429913"/>
                  <a:gd name="connsiteX1" fmla="*/ 414459 w 429913"/>
                  <a:gd name="connsiteY1" fmla="*/ 214957 h 429913"/>
                  <a:gd name="connsiteX2" fmla="*/ 356040 w 429913"/>
                  <a:gd name="connsiteY2" fmla="*/ 356041 h 429913"/>
                  <a:gd name="connsiteX3" fmla="*/ 214957 w 429913"/>
                  <a:gd name="connsiteY3" fmla="*/ 414459 h 429913"/>
                  <a:gd name="connsiteX4" fmla="*/ 73873 w 429913"/>
                  <a:gd name="connsiteY4" fmla="*/ 356041 h 429913"/>
                  <a:gd name="connsiteX5" fmla="*/ 15455 w 429913"/>
                  <a:gd name="connsiteY5" fmla="*/ 214957 h 429913"/>
                  <a:gd name="connsiteX6" fmla="*/ 73873 w 429913"/>
                  <a:gd name="connsiteY6" fmla="*/ 73873 h 429913"/>
                  <a:gd name="connsiteX7" fmla="*/ 214957 w 429913"/>
                  <a:gd name="connsiteY7" fmla="*/ 15420 h 429913"/>
                  <a:gd name="connsiteX8" fmla="*/ 356040 w 429913"/>
                  <a:gd name="connsiteY8" fmla="*/ 73873 h 429913"/>
                  <a:gd name="connsiteX9" fmla="*/ 414459 w 429913"/>
                  <a:gd name="connsiteY9" fmla="*/ 214957 h 429913"/>
                  <a:gd name="connsiteX10" fmla="*/ 422186 w 429913"/>
                  <a:gd name="connsiteY10" fmla="*/ 214957 h 429913"/>
                  <a:gd name="connsiteX11" fmla="*/ 429914 w 429913"/>
                  <a:gd name="connsiteY11" fmla="*/ 214957 h 429913"/>
                  <a:gd name="connsiteX12" fmla="*/ 214957 w 429913"/>
                  <a:gd name="connsiteY12" fmla="*/ 0 h 429913"/>
                  <a:gd name="connsiteX13" fmla="*/ 0 w 429913"/>
                  <a:gd name="connsiteY13" fmla="*/ 214957 h 429913"/>
                  <a:gd name="connsiteX14" fmla="*/ 214957 w 429913"/>
                  <a:gd name="connsiteY14" fmla="*/ 429914 h 429913"/>
                  <a:gd name="connsiteX15" fmla="*/ 429914 w 429913"/>
                  <a:gd name="connsiteY15" fmla="*/ 214957 h 429913"/>
                  <a:gd name="connsiteX16" fmla="*/ 422186 w 429913"/>
                  <a:gd name="connsiteY16" fmla="*/ 214957 h 42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9913" h="429913">
                    <a:moveTo>
                      <a:pt x="422186" y="214957"/>
                    </a:moveTo>
                    <a:lnTo>
                      <a:pt x="414459" y="214957"/>
                    </a:lnTo>
                    <a:cubicBezTo>
                      <a:pt x="414459" y="270079"/>
                      <a:pt x="392136" y="319911"/>
                      <a:pt x="356040" y="356041"/>
                    </a:cubicBezTo>
                    <a:cubicBezTo>
                      <a:pt x="319911" y="392170"/>
                      <a:pt x="270079" y="414459"/>
                      <a:pt x="214957" y="414459"/>
                    </a:cubicBezTo>
                    <a:cubicBezTo>
                      <a:pt x="159835" y="414459"/>
                      <a:pt x="110003" y="392136"/>
                      <a:pt x="73873" y="356041"/>
                    </a:cubicBezTo>
                    <a:cubicBezTo>
                      <a:pt x="37744" y="319911"/>
                      <a:pt x="15455" y="270079"/>
                      <a:pt x="15455" y="214957"/>
                    </a:cubicBezTo>
                    <a:cubicBezTo>
                      <a:pt x="15455" y="159835"/>
                      <a:pt x="37778" y="110003"/>
                      <a:pt x="73873" y="73873"/>
                    </a:cubicBezTo>
                    <a:cubicBezTo>
                      <a:pt x="110003" y="37744"/>
                      <a:pt x="159835" y="15455"/>
                      <a:pt x="214957" y="15420"/>
                    </a:cubicBezTo>
                    <a:cubicBezTo>
                      <a:pt x="270079" y="15420"/>
                      <a:pt x="319911" y="37744"/>
                      <a:pt x="356040" y="73873"/>
                    </a:cubicBezTo>
                    <a:cubicBezTo>
                      <a:pt x="392170" y="110003"/>
                      <a:pt x="414459" y="159835"/>
                      <a:pt x="414459" y="214957"/>
                    </a:cubicBezTo>
                    <a:lnTo>
                      <a:pt x="422186" y="214957"/>
                    </a:lnTo>
                    <a:lnTo>
                      <a:pt x="429914" y="214957"/>
                    </a:lnTo>
                    <a:cubicBezTo>
                      <a:pt x="429914" y="96231"/>
                      <a:pt x="333683" y="0"/>
                      <a:pt x="214957" y="0"/>
                    </a:cubicBezTo>
                    <a:cubicBezTo>
                      <a:pt x="96231" y="0"/>
                      <a:pt x="0" y="96231"/>
                      <a:pt x="0" y="214957"/>
                    </a:cubicBezTo>
                    <a:cubicBezTo>
                      <a:pt x="0" y="333683"/>
                      <a:pt x="96231" y="429914"/>
                      <a:pt x="214957" y="429914"/>
                    </a:cubicBezTo>
                    <a:cubicBezTo>
                      <a:pt x="333683" y="429914"/>
                      <a:pt x="429914" y="333683"/>
                      <a:pt x="429914" y="214957"/>
                    </a:cubicBezTo>
                    <a:lnTo>
                      <a:pt x="422186" y="214957"/>
                    </a:lnTo>
                    <a:close/>
                  </a:path>
                </a:pathLst>
              </a:custGeom>
              <a:solidFill>
                <a:srgbClr val="49BA74"/>
              </a:solidFill>
              <a:ln w="3434" cap="flat">
                <a:noFill/>
                <a:prstDash val="solid"/>
                <a:miter/>
              </a:ln>
            </p:spPr>
            <p:txBody>
              <a:bodyPr rtlCol="0" anchor="ctr"/>
              <a:lstStyle/>
              <a:p>
                <a:endParaRPr lang="en-US"/>
              </a:p>
            </p:txBody>
          </p:sp>
          <p:grpSp>
            <p:nvGrpSpPr>
              <p:cNvPr id="233" name="Graphic 2">
                <a:extLst>
                  <a:ext uri="{FF2B5EF4-FFF2-40B4-BE49-F238E27FC236}">
                    <a16:creationId xmlns:a16="http://schemas.microsoft.com/office/drawing/2014/main" id="{CFFDE0C7-FED1-4343-AF70-A8050A18F8B4}"/>
                  </a:ext>
                </a:extLst>
              </p:cNvPr>
              <p:cNvGrpSpPr/>
              <p:nvPr/>
            </p:nvGrpSpPr>
            <p:grpSpPr>
              <a:xfrm>
                <a:off x="2470240" y="3659450"/>
                <a:ext cx="194213" cy="157131"/>
                <a:chOff x="4897852" y="3793196"/>
                <a:chExt cx="236885" cy="191655"/>
              </a:xfrm>
              <a:solidFill>
                <a:srgbClr val="333333"/>
              </a:solidFill>
            </p:grpSpPr>
            <p:sp>
              <p:nvSpPr>
                <p:cNvPr id="260" name="Freeform: Shape 259">
                  <a:extLst>
                    <a:ext uri="{FF2B5EF4-FFF2-40B4-BE49-F238E27FC236}">
                      <a16:creationId xmlns:a16="http://schemas.microsoft.com/office/drawing/2014/main" id="{DB630691-96C9-4BCB-9688-6130B743308F}"/>
                    </a:ext>
                  </a:extLst>
                </p:cNvPr>
                <p:cNvSpPr/>
                <p:nvPr/>
              </p:nvSpPr>
              <p:spPr>
                <a:xfrm>
                  <a:off x="4897852" y="3881030"/>
                  <a:ext cx="236829" cy="103820"/>
                </a:xfrm>
                <a:custGeom>
                  <a:avLst/>
                  <a:gdLst>
                    <a:gd name="connsiteX0" fmla="*/ 118451 w 236829"/>
                    <a:gd name="connsiteY0" fmla="*/ 103821 h 103820"/>
                    <a:gd name="connsiteX1" fmla="*/ 112407 w 236829"/>
                    <a:gd name="connsiteY1" fmla="*/ 100902 h 103820"/>
                    <a:gd name="connsiteX2" fmla="*/ 113609 w 236829"/>
                    <a:gd name="connsiteY2" fmla="*/ 90049 h 103820"/>
                    <a:gd name="connsiteX3" fmla="*/ 207058 w 236829"/>
                    <a:gd name="connsiteY3" fmla="*/ 15455 h 103820"/>
                    <a:gd name="connsiteX4" fmla="*/ 7727 w 236829"/>
                    <a:gd name="connsiteY4" fmla="*/ 15455 h 103820"/>
                    <a:gd name="connsiteX5" fmla="*/ 0 w 236829"/>
                    <a:gd name="connsiteY5" fmla="*/ 7727 h 103820"/>
                    <a:gd name="connsiteX6" fmla="*/ 7727 w 236829"/>
                    <a:gd name="connsiteY6" fmla="*/ 0 h 103820"/>
                    <a:gd name="connsiteX7" fmla="*/ 229106 w 236829"/>
                    <a:gd name="connsiteY7" fmla="*/ 0 h 103820"/>
                    <a:gd name="connsiteX8" fmla="*/ 236387 w 236829"/>
                    <a:gd name="connsiteY8" fmla="*/ 5186 h 103820"/>
                    <a:gd name="connsiteX9" fmla="*/ 233915 w 236829"/>
                    <a:gd name="connsiteY9" fmla="*/ 13772 h 103820"/>
                    <a:gd name="connsiteX10" fmla="*/ 123225 w 236829"/>
                    <a:gd name="connsiteY10" fmla="*/ 102138 h 103820"/>
                    <a:gd name="connsiteX11" fmla="*/ 118451 w 236829"/>
                    <a:gd name="connsiteY11" fmla="*/ 103821 h 10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6829" h="103820">
                      <a:moveTo>
                        <a:pt x="118451" y="103821"/>
                      </a:moveTo>
                      <a:cubicBezTo>
                        <a:pt x="116184" y="103821"/>
                        <a:pt x="113952" y="102825"/>
                        <a:pt x="112407" y="100902"/>
                      </a:cubicBezTo>
                      <a:cubicBezTo>
                        <a:pt x="109762" y="97570"/>
                        <a:pt x="110277" y="92694"/>
                        <a:pt x="113609" y="90049"/>
                      </a:cubicBezTo>
                      <a:lnTo>
                        <a:pt x="207058" y="15455"/>
                      </a:lnTo>
                      <a:lnTo>
                        <a:pt x="7727" y="15455"/>
                      </a:lnTo>
                      <a:cubicBezTo>
                        <a:pt x="3469" y="15455"/>
                        <a:pt x="0" y="11986"/>
                        <a:pt x="0" y="7727"/>
                      </a:cubicBezTo>
                      <a:cubicBezTo>
                        <a:pt x="0" y="3469"/>
                        <a:pt x="3469" y="0"/>
                        <a:pt x="7727" y="0"/>
                      </a:cubicBezTo>
                      <a:lnTo>
                        <a:pt x="229106" y="0"/>
                      </a:lnTo>
                      <a:cubicBezTo>
                        <a:pt x="232404" y="0"/>
                        <a:pt x="235323" y="2061"/>
                        <a:pt x="236387" y="5186"/>
                      </a:cubicBezTo>
                      <a:cubicBezTo>
                        <a:pt x="237487" y="8277"/>
                        <a:pt x="236490" y="11745"/>
                        <a:pt x="233915" y="13772"/>
                      </a:cubicBezTo>
                      <a:lnTo>
                        <a:pt x="123225" y="102138"/>
                      </a:lnTo>
                      <a:cubicBezTo>
                        <a:pt x="121851" y="103271"/>
                        <a:pt x="120168" y="103821"/>
                        <a:pt x="118451" y="103821"/>
                      </a:cubicBezTo>
                      <a:close/>
                    </a:path>
                  </a:pathLst>
                </a:custGeom>
                <a:solidFill>
                  <a:schemeClr val="bg1"/>
                </a:solidFill>
                <a:ln w="3434"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EE31621F-23C7-4CDD-A434-916C56BABA16}"/>
                    </a:ext>
                  </a:extLst>
                </p:cNvPr>
                <p:cNvSpPr/>
                <p:nvPr/>
              </p:nvSpPr>
              <p:spPr>
                <a:xfrm>
                  <a:off x="5009211" y="3793196"/>
                  <a:ext cx="125526" cy="103289"/>
                </a:xfrm>
                <a:custGeom>
                  <a:avLst/>
                  <a:gdLst>
                    <a:gd name="connsiteX0" fmla="*/ 117782 w 125526"/>
                    <a:gd name="connsiteY0" fmla="*/ 103289 h 103289"/>
                    <a:gd name="connsiteX1" fmla="*/ 112974 w 125526"/>
                    <a:gd name="connsiteY1" fmla="*/ 101606 h 103289"/>
                    <a:gd name="connsiteX2" fmla="*/ 2902 w 125526"/>
                    <a:gd name="connsiteY2" fmla="*/ 13755 h 103289"/>
                    <a:gd name="connsiteX3" fmla="*/ 1701 w 125526"/>
                    <a:gd name="connsiteY3" fmla="*/ 2903 h 103289"/>
                    <a:gd name="connsiteX4" fmla="*/ 12553 w 125526"/>
                    <a:gd name="connsiteY4" fmla="*/ 1700 h 103289"/>
                    <a:gd name="connsiteX5" fmla="*/ 122624 w 125526"/>
                    <a:gd name="connsiteY5" fmla="*/ 89552 h 103289"/>
                    <a:gd name="connsiteX6" fmla="*/ 123826 w 125526"/>
                    <a:gd name="connsiteY6" fmla="*/ 100404 h 103289"/>
                    <a:gd name="connsiteX7" fmla="*/ 117782 w 125526"/>
                    <a:gd name="connsiteY7" fmla="*/ 103289 h 10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526" h="103289">
                      <a:moveTo>
                        <a:pt x="117782" y="103289"/>
                      </a:moveTo>
                      <a:cubicBezTo>
                        <a:pt x="116099" y="103289"/>
                        <a:pt x="114382" y="102740"/>
                        <a:pt x="112974" y="101606"/>
                      </a:cubicBezTo>
                      <a:lnTo>
                        <a:pt x="2902" y="13755"/>
                      </a:lnTo>
                      <a:cubicBezTo>
                        <a:pt x="-429" y="11076"/>
                        <a:pt x="-978" y="6234"/>
                        <a:pt x="1701" y="2903"/>
                      </a:cubicBezTo>
                      <a:cubicBezTo>
                        <a:pt x="4379" y="-429"/>
                        <a:pt x="9222" y="-978"/>
                        <a:pt x="12553" y="1700"/>
                      </a:cubicBezTo>
                      <a:lnTo>
                        <a:pt x="122624" y="89552"/>
                      </a:lnTo>
                      <a:cubicBezTo>
                        <a:pt x="125956" y="92230"/>
                        <a:pt x="126505" y="97073"/>
                        <a:pt x="123826" y="100404"/>
                      </a:cubicBezTo>
                      <a:cubicBezTo>
                        <a:pt x="122315" y="102293"/>
                        <a:pt x="120049" y="103289"/>
                        <a:pt x="117782" y="103289"/>
                      </a:cubicBezTo>
                      <a:close/>
                    </a:path>
                  </a:pathLst>
                </a:custGeom>
                <a:solidFill>
                  <a:schemeClr val="bg1"/>
                </a:solidFill>
                <a:ln w="3434" cap="flat">
                  <a:noFill/>
                  <a:prstDash val="solid"/>
                  <a:miter/>
                </a:ln>
              </p:spPr>
              <p:txBody>
                <a:bodyPr rtlCol="0" anchor="ctr"/>
                <a:lstStyle/>
                <a:p>
                  <a:endParaRPr lang="en-US"/>
                </a:p>
              </p:txBody>
            </p:sp>
          </p:grpSp>
          <p:sp>
            <p:nvSpPr>
              <p:cNvPr id="234" name="Freeform: Shape 233">
                <a:extLst>
                  <a:ext uri="{FF2B5EF4-FFF2-40B4-BE49-F238E27FC236}">
                    <a16:creationId xmlns:a16="http://schemas.microsoft.com/office/drawing/2014/main" id="{2E10F28C-D41E-40CE-9671-BAF54C4AEA27}"/>
                  </a:ext>
                </a:extLst>
              </p:cNvPr>
              <p:cNvSpPr/>
              <p:nvPr/>
            </p:nvSpPr>
            <p:spPr>
              <a:xfrm>
                <a:off x="4165090" y="3567990"/>
                <a:ext cx="339800" cy="339800"/>
              </a:xfrm>
              <a:custGeom>
                <a:avLst/>
                <a:gdLst>
                  <a:gd name="connsiteX0" fmla="*/ 414459 w 414459"/>
                  <a:gd name="connsiteY0" fmla="*/ 207230 h 414459"/>
                  <a:gd name="connsiteX1" fmla="*/ 207229 w 414459"/>
                  <a:gd name="connsiteY1" fmla="*/ 414460 h 414459"/>
                  <a:gd name="connsiteX2" fmla="*/ 0 w 414459"/>
                  <a:gd name="connsiteY2" fmla="*/ 207230 h 414459"/>
                  <a:gd name="connsiteX3" fmla="*/ 207229 w 414459"/>
                  <a:gd name="connsiteY3" fmla="*/ 0 h 414459"/>
                  <a:gd name="connsiteX4" fmla="*/ 414459 w 414459"/>
                  <a:gd name="connsiteY4" fmla="*/ 207230 h 414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459" h="414459">
                    <a:moveTo>
                      <a:pt x="414459" y="207230"/>
                    </a:moveTo>
                    <a:cubicBezTo>
                      <a:pt x="414459" y="321680"/>
                      <a:pt x="321679" y="414460"/>
                      <a:pt x="207229" y="414460"/>
                    </a:cubicBezTo>
                    <a:cubicBezTo>
                      <a:pt x="92779" y="414460"/>
                      <a:pt x="0" y="321680"/>
                      <a:pt x="0" y="207230"/>
                    </a:cubicBezTo>
                    <a:cubicBezTo>
                      <a:pt x="0" y="92780"/>
                      <a:pt x="92780" y="0"/>
                      <a:pt x="207229" y="0"/>
                    </a:cubicBezTo>
                    <a:cubicBezTo>
                      <a:pt x="321679" y="0"/>
                      <a:pt x="414459" y="92780"/>
                      <a:pt x="414459" y="207230"/>
                    </a:cubicBezTo>
                    <a:close/>
                  </a:path>
                </a:pathLst>
              </a:custGeom>
              <a:gradFill>
                <a:gsLst>
                  <a:gs pos="0">
                    <a:schemeClr val="accent1">
                      <a:lumMod val="96000"/>
                    </a:schemeClr>
                  </a:gs>
                  <a:gs pos="100000">
                    <a:schemeClr val="accent6"/>
                  </a:gs>
                </a:gsLst>
                <a:lin ang="2700000" scaled="1"/>
              </a:gradFill>
              <a:ln w="3434"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F610A317-A3DE-4F33-A592-724A8C57D948}"/>
                  </a:ext>
                </a:extLst>
              </p:cNvPr>
              <p:cNvSpPr/>
              <p:nvPr/>
            </p:nvSpPr>
            <p:spPr>
              <a:xfrm>
                <a:off x="4158760" y="3561653"/>
                <a:ext cx="352470" cy="352470"/>
              </a:xfrm>
              <a:custGeom>
                <a:avLst/>
                <a:gdLst>
                  <a:gd name="connsiteX0" fmla="*/ 422186 w 429913"/>
                  <a:gd name="connsiteY0" fmla="*/ 214957 h 429913"/>
                  <a:gd name="connsiteX1" fmla="*/ 414459 w 429913"/>
                  <a:gd name="connsiteY1" fmla="*/ 214957 h 429913"/>
                  <a:gd name="connsiteX2" fmla="*/ 356040 w 429913"/>
                  <a:gd name="connsiteY2" fmla="*/ 356041 h 429913"/>
                  <a:gd name="connsiteX3" fmla="*/ 214956 w 429913"/>
                  <a:gd name="connsiteY3" fmla="*/ 414459 h 429913"/>
                  <a:gd name="connsiteX4" fmla="*/ 73873 w 429913"/>
                  <a:gd name="connsiteY4" fmla="*/ 356041 h 429913"/>
                  <a:gd name="connsiteX5" fmla="*/ 15455 w 429913"/>
                  <a:gd name="connsiteY5" fmla="*/ 214957 h 429913"/>
                  <a:gd name="connsiteX6" fmla="*/ 73873 w 429913"/>
                  <a:gd name="connsiteY6" fmla="*/ 73873 h 429913"/>
                  <a:gd name="connsiteX7" fmla="*/ 214956 w 429913"/>
                  <a:gd name="connsiteY7" fmla="*/ 15420 h 429913"/>
                  <a:gd name="connsiteX8" fmla="*/ 356040 w 429913"/>
                  <a:gd name="connsiteY8" fmla="*/ 73873 h 429913"/>
                  <a:gd name="connsiteX9" fmla="*/ 414459 w 429913"/>
                  <a:gd name="connsiteY9" fmla="*/ 214957 h 429913"/>
                  <a:gd name="connsiteX10" fmla="*/ 422186 w 429913"/>
                  <a:gd name="connsiteY10" fmla="*/ 214957 h 429913"/>
                  <a:gd name="connsiteX11" fmla="*/ 429914 w 429913"/>
                  <a:gd name="connsiteY11" fmla="*/ 214957 h 429913"/>
                  <a:gd name="connsiteX12" fmla="*/ 214956 w 429913"/>
                  <a:gd name="connsiteY12" fmla="*/ 0 h 429913"/>
                  <a:gd name="connsiteX13" fmla="*/ 0 w 429913"/>
                  <a:gd name="connsiteY13" fmla="*/ 214957 h 429913"/>
                  <a:gd name="connsiteX14" fmla="*/ 214956 w 429913"/>
                  <a:gd name="connsiteY14" fmla="*/ 429914 h 429913"/>
                  <a:gd name="connsiteX15" fmla="*/ 429914 w 429913"/>
                  <a:gd name="connsiteY15" fmla="*/ 214957 h 429913"/>
                  <a:gd name="connsiteX16" fmla="*/ 422186 w 429913"/>
                  <a:gd name="connsiteY16" fmla="*/ 214957 h 42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9913" h="429913">
                    <a:moveTo>
                      <a:pt x="422186" y="214957"/>
                    </a:moveTo>
                    <a:lnTo>
                      <a:pt x="414459" y="214957"/>
                    </a:lnTo>
                    <a:cubicBezTo>
                      <a:pt x="414459" y="270079"/>
                      <a:pt x="392136" y="319911"/>
                      <a:pt x="356040" y="356041"/>
                    </a:cubicBezTo>
                    <a:cubicBezTo>
                      <a:pt x="319911" y="392170"/>
                      <a:pt x="270078" y="414459"/>
                      <a:pt x="214956" y="414459"/>
                    </a:cubicBezTo>
                    <a:cubicBezTo>
                      <a:pt x="159836" y="414459"/>
                      <a:pt x="110003" y="392136"/>
                      <a:pt x="73873" y="356041"/>
                    </a:cubicBezTo>
                    <a:cubicBezTo>
                      <a:pt x="37744" y="319911"/>
                      <a:pt x="15455" y="270079"/>
                      <a:pt x="15455" y="214957"/>
                    </a:cubicBezTo>
                    <a:cubicBezTo>
                      <a:pt x="15455" y="159835"/>
                      <a:pt x="37778" y="110003"/>
                      <a:pt x="73873" y="73873"/>
                    </a:cubicBezTo>
                    <a:cubicBezTo>
                      <a:pt x="110003" y="37744"/>
                      <a:pt x="159836" y="15455"/>
                      <a:pt x="214956" y="15420"/>
                    </a:cubicBezTo>
                    <a:cubicBezTo>
                      <a:pt x="270078" y="15420"/>
                      <a:pt x="319911" y="37744"/>
                      <a:pt x="356040" y="73873"/>
                    </a:cubicBezTo>
                    <a:cubicBezTo>
                      <a:pt x="392170" y="110003"/>
                      <a:pt x="414459" y="159835"/>
                      <a:pt x="414459" y="214957"/>
                    </a:cubicBezTo>
                    <a:lnTo>
                      <a:pt x="422186" y="214957"/>
                    </a:lnTo>
                    <a:lnTo>
                      <a:pt x="429914" y="214957"/>
                    </a:lnTo>
                    <a:cubicBezTo>
                      <a:pt x="429914" y="96231"/>
                      <a:pt x="333683" y="0"/>
                      <a:pt x="214956" y="0"/>
                    </a:cubicBezTo>
                    <a:cubicBezTo>
                      <a:pt x="96231" y="0"/>
                      <a:pt x="0" y="96231"/>
                      <a:pt x="0" y="214957"/>
                    </a:cubicBezTo>
                    <a:cubicBezTo>
                      <a:pt x="0" y="333683"/>
                      <a:pt x="96231" y="429914"/>
                      <a:pt x="214956" y="429914"/>
                    </a:cubicBezTo>
                    <a:cubicBezTo>
                      <a:pt x="333683" y="429914"/>
                      <a:pt x="429914" y="333683"/>
                      <a:pt x="429914" y="214957"/>
                    </a:cubicBezTo>
                    <a:lnTo>
                      <a:pt x="422186" y="214957"/>
                    </a:lnTo>
                    <a:close/>
                  </a:path>
                </a:pathLst>
              </a:custGeom>
              <a:solidFill>
                <a:srgbClr val="49BA74"/>
              </a:solidFill>
              <a:ln w="3434" cap="flat">
                <a:noFill/>
                <a:prstDash val="solid"/>
                <a:miter/>
              </a:ln>
            </p:spPr>
            <p:txBody>
              <a:bodyPr rtlCol="0" anchor="ctr"/>
              <a:lstStyle/>
              <a:p>
                <a:endParaRPr lang="en-US"/>
              </a:p>
            </p:txBody>
          </p:sp>
          <p:grpSp>
            <p:nvGrpSpPr>
              <p:cNvPr id="236" name="Graphic 2">
                <a:extLst>
                  <a:ext uri="{FF2B5EF4-FFF2-40B4-BE49-F238E27FC236}">
                    <a16:creationId xmlns:a16="http://schemas.microsoft.com/office/drawing/2014/main" id="{A1257131-7803-48B7-99F1-EB203006144C}"/>
                  </a:ext>
                </a:extLst>
              </p:cNvPr>
              <p:cNvGrpSpPr/>
              <p:nvPr/>
            </p:nvGrpSpPr>
            <p:grpSpPr>
              <a:xfrm>
                <a:off x="4245590" y="3659450"/>
                <a:ext cx="194214" cy="157131"/>
                <a:chOff x="7063288" y="3793196"/>
                <a:chExt cx="236886" cy="191655"/>
              </a:xfrm>
              <a:solidFill>
                <a:srgbClr val="333333"/>
              </a:solidFill>
            </p:grpSpPr>
            <p:sp>
              <p:nvSpPr>
                <p:cNvPr id="258" name="Freeform: Shape 257">
                  <a:extLst>
                    <a:ext uri="{FF2B5EF4-FFF2-40B4-BE49-F238E27FC236}">
                      <a16:creationId xmlns:a16="http://schemas.microsoft.com/office/drawing/2014/main" id="{7372D1FD-ADC9-48F4-B8F8-8CD91402CDA8}"/>
                    </a:ext>
                  </a:extLst>
                </p:cNvPr>
                <p:cNvSpPr/>
                <p:nvPr/>
              </p:nvSpPr>
              <p:spPr>
                <a:xfrm>
                  <a:off x="7063288" y="3881030"/>
                  <a:ext cx="236829" cy="103820"/>
                </a:xfrm>
                <a:custGeom>
                  <a:avLst/>
                  <a:gdLst>
                    <a:gd name="connsiteX0" fmla="*/ 118451 w 236829"/>
                    <a:gd name="connsiteY0" fmla="*/ 103821 h 103820"/>
                    <a:gd name="connsiteX1" fmla="*/ 112407 w 236829"/>
                    <a:gd name="connsiteY1" fmla="*/ 100902 h 103820"/>
                    <a:gd name="connsiteX2" fmla="*/ 113609 w 236829"/>
                    <a:gd name="connsiteY2" fmla="*/ 90049 h 103820"/>
                    <a:gd name="connsiteX3" fmla="*/ 207058 w 236829"/>
                    <a:gd name="connsiteY3" fmla="*/ 15455 h 103820"/>
                    <a:gd name="connsiteX4" fmla="*/ 7727 w 236829"/>
                    <a:gd name="connsiteY4" fmla="*/ 15455 h 103820"/>
                    <a:gd name="connsiteX5" fmla="*/ 0 w 236829"/>
                    <a:gd name="connsiteY5" fmla="*/ 7727 h 103820"/>
                    <a:gd name="connsiteX6" fmla="*/ 7727 w 236829"/>
                    <a:gd name="connsiteY6" fmla="*/ 0 h 103820"/>
                    <a:gd name="connsiteX7" fmla="*/ 229107 w 236829"/>
                    <a:gd name="connsiteY7" fmla="*/ 0 h 103820"/>
                    <a:gd name="connsiteX8" fmla="*/ 236388 w 236829"/>
                    <a:gd name="connsiteY8" fmla="*/ 5186 h 103820"/>
                    <a:gd name="connsiteX9" fmla="*/ 233915 w 236829"/>
                    <a:gd name="connsiteY9" fmla="*/ 13772 h 103820"/>
                    <a:gd name="connsiteX10" fmla="*/ 123225 w 236829"/>
                    <a:gd name="connsiteY10" fmla="*/ 102138 h 103820"/>
                    <a:gd name="connsiteX11" fmla="*/ 118451 w 236829"/>
                    <a:gd name="connsiteY11" fmla="*/ 103821 h 10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6829" h="103820">
                      <a:moveTo>
                        <a:pt x="118451" y="103821"/>
                      </a:moveTo>
                      <a:cubicBezTo>
                        <a:pt x="116185" y="103821"/>
                        <a:pt x="113953" y="102825"/>
                        <a:pt x="112407" y="100902"/>
                      </a:cubicBezTo>
                      <a:cubicBezTo>
                        <a:pt x="109763" y="97570"/>
                        <a:pt x="110278" y="92694"/>
                        <a:pt x="113609" y="90049"/>
                      </a:cubicBezTo>
                      <a:lnTo>
                        <a:pt x="207058" y="15455"/>
                      </a:lnTo>
                      <a:lnTo>
                        <a:pt x="7727" y="15455"/>
                      </a:lnTo>
                      <a:cubicBezTo>
                        <a:pt x="3469" y="15455"/>
                        <a:pt x="0" y="11986"/>
                        <a:pt x="0" y="7727"/>
                      </a:cubicBezTo>
                      <a:cubicBezTo>
                        <a:pt x="0" y="3469"/>
                        <a:pt x="3469" y="0"/>
                        <a:pt x="7727" y="0"/>
                      </a:cubicBezTo>
                      <a:lnTo>
                        <a:pt x="229107" y="0"/>
                      </a:lnTo>
                      <a:cubicBezTo>
                        <a:pt x="232404" y="0"/>
                        <a:pt x="235323" y="2061"/>
                        <a:pt x="236388" y="5186"/>
                      </a:cubicBezTo>
                      <a:cubicBezTo>
                        <a:pt x="237487" y="8277"/>
                        <a:pt x="236491" y="11745"/>
                        <a:pt x="233915" y="13772"/>
                      </a:cubicBezTo>
                      <a:lnTo>
                        <a:pt x="123225" y="102138"/>
                      </a:lnTo>
                      <a:cubicBezTo>
                        <a:pt x="121851" y="103271"/>
                        <a:pt x="120134" y="103821"/>
                        <a:pt x="118451" y="103821"/>
                      </a:cubicBezTo>
                      <a:close/>
                    </a:path>
                  </a:pathLst>
                </a:custGeom>
                <a:solidFill>
                  <a:schemeClr val="bg1"/>
                </a:solidFill>
                <a:ln w="3434"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9C26FD5C-D603-439D-829B-60FFB4C729BB}"/>
                    </a:ext>
                  </a:extLst>
                </p:cNvPr>
                <p:cNvSpPr/>
                <p:nvPr/>
              </p:nvSpPr>
              <p:spPr>
                <a:xfrm>
                  <a:off x="7174648" y="3793196"/>
                  <a:ext cx="125526" cy="103289"/>
                </a:xfrm>
                <a:custGeom>
                  <a:avLst/>
                  <a:gdLst>
                    <a:gd name="connsiteX0" fmla="*/ 117782 w 125526"/>
                    <a:gd name="connsiteY0" fmla="*/ 103289 h 103289"/>
                    <a:gd name="connsiteX1" fmla="*/ 112974 w 125526"/>
                    <a:gd name="connsiteY1" fmla="*/ 101606 h 103289"/>
                    <a:gd name="connsiteX2" fmla="*/ 2902 w 125526"/>
                    <a:gd name="connsiteY2" fmla="*/ 13755 h 103289"/>
                    <a:gd name="connsiteX3" fmla="*/ 1701 w 125526"/>
                    <a:gd name="connsiteY3" fmla="*/ 2903 h 103289"/>
                    <a:gd name="connsiteX4" fmla="*/ 12553 w 125526"/>
                    <a:gd name="connsiteY4" fmla="*/ 1700 h 103289"/>
                    <a:gd name="connsiteX5" fmla="*/ 122625 w 125526"/>
                    <a:gd name="connsiteY5" fmla="*/ 89552 h 103289"/>
                    <a:gd name="connsiteX6" fmla="*/ 123826 w 125526"/>
                    <a:gd name="connsiteY6" fmla="*/ 100404 h 103289"/>
                    <a:gd name="connsiteX7" fmla="*/ 117782 w 125526"/>
                    <a:gd name="connsiteY7" fmla="*/ 103289 h 10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526" h="103289">
                      <a:moveTo>
                        <a:pt x="117782" y="103289"/>
                      </a:moveTo>
                      <a:cubicBezTo>
                        <a:pt x="116099" y="103289"/>
                        <a:pt x="114382" y="102740"/>
                        <a:pt x="112974" y="101606"/>
                      </a:cubicBezTo>
                      <a:lnTo>
                        <a:pt x="2902" y="13755"/>
                      </a:lnTo>
                      <a:cubicBezTo>
                        <a:pt x="-429" y="11076"/>
                        <a:pt x="-978" y="6234"/>
                        <a:pt x="1701" y="2903"/>
                      </a:cubicBezTo>
                      <a:cubicBezTo>
                        <a:pt x="4380" y="-429"/>
                        <a:pt x="9222" y="-978"/>
                        <a:pt x="12553" y="1700"/>
                      </a:cubicBezTo>
                      <a:lnTo>
                        <a:pt x="122625" y="89552"/>
                      </a:lnTo>
                      <a:cubicBezTo>
                        <a:pt x="125956" y="92230"/>
                        <a:pt x="126505" y="97073"/>
                        <a:pt x="123826" y="100404"/>
                      </a:cubicBezTo>
                      <a:cubicBezTo>
                        <a:pt x="122281" y="102293"/>
                        <a:pt x="120049" y="103289"/>
                        <a:pt x="117782" y="103289"/>
                      </a:cubicBezTo>
                      <a:close/>
                    </a:path>
                  </a:pathLst>
                </a:custGeom>
                <a:solidFill>
                  <a:schemeClr val="bg1"/>
                </a:solidFill>
                <a:ln w="3434" cap="flat">
                  <a:noFill/>
                  <a:prstDash val="solid"/>
                  <a:miter/>
                </a:ln>
              </p:spPr>
              <p:txBody>
                <a:bodyPr rtlCol="0" anchor="ctr"/>
                <a:lstStyle/>
                <a:p>
                  <a:endParaRPr lang="en-US"/>
                </a:p>
              </p:txBody>
            </p:sp>
          </p:grpSp>
          <p:sp>
            <p:nvSpPr>
              <p:cNvPr id="237" name="Freeform: Shape 236">
                <a:extLst>
                  <a:ext uri="{FF2B5EF4-FFF2-40B4-BE49-F238E27FC236}">
                    <a16:creationId xmlns:a16="http://schemas.microsoft.com/office/drawing/2014/main" id="{D5CC86F3-4D09-473D-893F-E1827ED203EF}"/>
                  </a:ext>
                </a:extLst>
              </p:cNvPr>
              <p:cNvSpPr/>
              <p:nvPr/>
            </p:nvSpPr>
            <p:spPr>
              <a:xfrm>
                <a:off x="2640778" y="2547070"/>
                <a:ext cx="1636066" cy="2381892"/>
              </a:xfrm>
              <a:custGeom>
                <a:avLst/>
                <a:gdLst>
                  <a:gd name="connsiteX0" fmla="*/ 1775121 w 1995538"/>
                  <a:gd name="connsiteY0" fmla="*/ 2905234 h 2905233"/>
                  <a:gd name="connsiteX1" fmla="*/ 220418 w 1995538"/>
                  <a:gd name="connsiteY1" fmla="*/ 2905234 h 2905233"/>
                  <a:gd name="connsiteX2" fmla="*/ 0 w 1995538"/>
                  <a:gd name="connsiteY2" fmla="*/ 2684816 h 2905233"/>
                  <a:gd name="connsiteX3" fmla="*/ 0 w 1995538"/>
                  <a:gd name="connsiteY3" fmla="*/ 1680367 h 2905233"/>
                  <a:gd name="connsiteX4" fmla="*/ 4739 w 1995538"/>
                  <a:gd name="connsiteY4" fmla="*/ 1678375 h 2905233"/>
                  <a:gd name="connsiteX5" fmla="*/ 155199 w 1995538"/>
                  <a:gd name="connsiteY5" fmla="*/ 1452462 h 2905233"/>
                  <a:gd name="connsiteX6" fmla="*/ 4739 w 1995538"/>
                  <a:gd name="connsiteY6" fmla="*/ 1226550 h 2905233"/>
                  <a:gd name="connsiteX7" fmla="*/ 0 w 1995538"/>
                  <a:gd name="connsiteY7" fmla="*/ 1224558 h 2905233"/>
                  <a:gd name="connsiteX8" fmla="*/ 0 w 1995538"/>
                  <a:gd name="connsiteY8" fmla="*/ 220418 h 2905233"/>
                  <a:gd name="connsiteX9" fmla="*/ 220418 w 1995538"/>
                  <a:gd name="connsiteY9" fmla="*/ 0 h 2905233"/>
                  <a:gd name="connsiteX10" fmla="*/ 1775121 w 1995538"/>
                  <a:gd name="connsiteY10" fmla="*/ 0 h 2905233"/>
                  <a:gd name="connsiteX11" fmla="*/ 1995539 w 1995538"/>
                  <a:gd name="connsiteY11" fmla="*/ 220418 h 2905233"/>
                  <a:gd name="connsiteX12" fmla="*/ 1995539 w 1995538"/>
                  <a:gd name="connsiteY12" fmla="*/ 1219200 h 2905233"/>
                  <a:gd name="connsiteX13" fmla="*/ 1990318 w 1995538"/>
                  <a:gd name="connsiteY13" fmla="*/ 1220986 h 2905233"/>
                  <a:gd name="connsiteX14" fmla="*/ 1825057 w 1995538"/>
                  <a:gd name="connsiteY14" fmla="*/ 1452462 h 2905233"/>
                  <a:gd name="connsiteX15" fmla="*/ 1990318 w 1995538"/>
                  <a:gd name="connsiteY15" fmla="*/ 1683939 h 2905233"/>
                  <a:gd name="connsiteX16" fmla="*/ 1995539 w 1995538"/>
                  <a:gd name="connsiteY16" fmla="*/ 1685724 h 2905233"/>
                  <a:gd name="connsiteX17" fmla="*/ 1995539 w 1995538"/>
                  <a:gd name="connsiteY17" fmla="*/ 2684816 h 2905233"/>
                  <a:gd name="connsiteX18" fmla="*/ 1775121 w 1995538"/>
                  <a:gd name="connsiteY18" fmla="*/ 2905234 h 2905233"/>
                  <a:gd name="connsiteX19" fmla="*/ 15420 w 1995538"/>
                  <a:gd name="connsiteY19" fmla="*/ 1690567 h 2905233"/>
                  <a:gd name="connsiteX20" fmla="*/ 15420 w 1995538"/>
                  <a:gd name="connsiteY20" fmla="*/ 2684816 h 2905233"/>
                  <a:gd name="connsiteX21" fmla="*/ 220383 w 1995538"/>
                  <a:gd name="connsiteY21" fmla="*/ 2889814 h 2905233"/>
                  <a:gd name="connsiteX22" fmla="*/ 1775087 w 1995538"/>
                  <a:gd name="connsiteY22" fmla="*/ 2889814 h 2905233"/>
                  <a:gd name="connsiteX23" fmla="*/ 1980050 w 1995538"/>
                  <a:gd name="connsiteY23" fmla="*/ 2684816 h 2905233"/>
                  <a:gd name="connsiteX24" fmla="*/ 1980050 w 1995538"/>
                  <a:gd name="connsiteY24" fmla="*/ 1696680 h 2905233"/>
                  <a:gd name="connsiteX25" fmla="*/ 1809602 w 1995538"/>
                  <a:gd name="connsiteY25" fmla="*/ 1452428 h 2905233"/>
                  <a:gd name="connsiteX26" fmla="*/ 1980050 w 1995538"/>
                  <a:gd name="connsiteY26" fmla="*/ 1208176 h 2905233"/>
                  <a:gd name="connsiteX27" fmla="*/ 1980050 w 1995538"/>
                  <a:gd name="connsiteY27" fmla="*/ 220418 h 2905233"/>
                  <a:gd name="connsiteX28" fmla="*/ 1775087 w 1995538"/>
                  <a:gd name="connsiteY28" fmla="*/ 15455 h 2905233"/>
                  <a:gd name="connsiteX29" fmla="*/ 220383 w 1995538"/>
                  <a:gd name="connsiteY29" fmla="*/ 15455 h 2905233"/>
                  <a:gd name="connsiteX30" fmla="*/ 15420 w 1995538"/>
                  <a:gd name="connsiteY30" fmla="*/ 220418 h 2905233"/>
                  <a:gd name="connsiteX31" fmla="*/ 15420 w 1995538"/>
                  <a:gd name="connsiteY31" fmla="*/ 1214323 h 2905233"/>
                  <a:gd name="connsiteX32" fmla="*/ 170654 w 1995538"/>
                  <a:gd name="connsiteY32" fmla="*/ 1452462 h 2905233"/>
                  <a:gd name="connsiteX33" fmla="*/ 15420 w 1995538"/>
                  <a:gd name="connsiteY33" fmla="*/ 1690567 h 290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95538" h="2905233">
                    <a:moveTo>
                      <a:pt x="1775121" y="2905234"/>
                    </a:moveTo>
                    <a:lnTo>
                      <a:pt x="220418" y="2905234"/>
                    </a:lnTo>
                    <a:cubicBezTo>
                      <a:pt x="98876" y="2905234"/>
                      <a:pt x="0" y="2806358"/>
                      <a:pt x="0" y="2684816"/>
                    </a:cubicBezTo>
                    <a:lnTo>
                      <a:pt x="0" y="1680367"/>
                    </a:lnTo>
                    <a:lnTo>
                      <a:pt x="4739" y="1678375"/>
                    </a:lnTo>
                    <a:cubicBezTo>
                      <a:pt x="96162" y="1640185"/>
                      <a:pt x="155199" y="1551509"/>
                      <a:pt x="155199" y="1452462"/>
                    </a:cubicBezTo>
                    <a:cubicBezTo>
                      <a:pt x="155199" y="1353415"/>
                      <a:pt x="96128" y="1264740"/>
                      <a:pt x="4739" y="1226550"/>
                    </a:cubicBezTo>
                    <a:lnTo>
                      <a:pt x="0" y="1224558"/>
                    </a:lnTo>
                    <a:lnTo>
                      <a:pt x="0" y="220418"/>
                    </a:lnTo>
                    <a:cubicBezTo>
                      <a:pt x="0" y="98875"/>
                      <a:pt x="98876" y="0"/>
                      <a:pt x="220418" y="0"/>
                    </a:cubicBezTo>
                    <a:lnTo>
                      <a:pt x="1775121" y="0"/>
                    </a:lnTo>
                    <a:cubicBezTo>
                      <a:pt x="1896663" y="0"/>
                      <a:pt x="1995539" y="98875"/>
                      <a:pt x="1995539" y="220418"/>
                    </a:cubicBezTo>
                    <a:lnTo>
                      <a:pt x="1995539" y="1219200"/>
                    </a:lnTo>
                    <a:lnTo>
                      <a:pt x="1990318" y="1220986"/>
                    </a:lnTo>
                    <a:cubicBezTo>
                      <a:pt x="1891477" y="1254918"/>
                      <a:pt x="1825057" y="1347954"/>
                      <a:pt x="1825057" y="1452462"/>
                    </a:cubicBezTo>
                    <a:cubicBezTo>
                      <a:pt x="1825057" y="1556970"/>
                      <a:pt x="1891477" y="1650007"/>
                      <a:pt x="1990318" y="1683939"/>
                    </a:cubicBezTo>
                    <a:lnTo>
                      <a:pt x="1995539" y="1685724"/>
                    </a:lnTo>
                    <a:lnTo>
                      <a:pt x="1995539" y="2684816"/>
                    </a:lnTo>
                    <a:cubicBezTo>
                      <a:pt x="1995539" y="2806358"/>
                      <a:pt x="1896663" y="2905234"/>
                      <a:pt x="1775121" y="2905234"/>
                    </a:cubicBezTo>
                    <a:close/>
                    <a:moveTo>
                      <a:pt x="15420" y="1690567"/>
                    </a:moveTo>
                    <a:lnTo>
                      <a:pt x="15420" y="2684816"/>
                    </a:lnTo>
                    <a:cubicBezTo>
                      <a:pt x="15420" y="2797841"/>
                      <a:pt x="107358" y="2889814"/>
                      <a:pt x="220383" y="2889814"/>
                    </a:cubicBezTo>
                    <a:lnTo>
                      <a:pt x="1775087" y="2889814"/>
                    </a:lnTo>
                    <a:cubicBezTo>
                      <a:pt x="1888112" y="2889814"/>
                      <a:pt x="1980050" y="2797875"/>
                      <a:pt x="1980050" y="2684816"/>
                    </a:cubicBezTo>
                    <a:lnTo>
                      <a:pt x="1980050" y="1696680"/>
                    </a:lnTo>
                    <a:cubicBezTo>
                      <a:pt x="1877843" y="1659143"/>
                      <a:pt x="1809602" y="1561710"/>
                      <a:pt x="1809602" y="1452428"/>
                    </a:cubicBezTo>
                    <a:cubicBezTo>
                      <a:pt x="1809602" y="1343146"/>
                      <a:pt x="1877877" y="1245713"/>
                      <a:pt x="1980050" y="1208176"/>
                    </a:cubicBezTo>
                    <a:lnTo>
                      <a:pt x="1980050" y="220418"/>
                    </a:lnTo>
                    <a:cubicBezTo>
                      <a:pt x="1980050" y="107393"/>
                      <a:pt x="1888112" y="15455"/>
                      <a:pt x="1775087" y="15455"/>
                    </a:cubicBezTo>
                    <a:lnTo>
                      <a:pt x="220383" y="15455"/>
                    </a:lnTo>
                    <a:cubicBezTo>
                      <a:pt x="107358" y="15455"/>
                      <a:pt x="15420" y="107393"/>
                      <a:pt x="15420" y="220418"/>
                    </a:cubicBezTo>
                    <a:lnTo>
                      <a:pt x="15420" y="1214323"/>
                    </a:lnTo>
                    <a:cubicBezTo>
                      <a:pt x="109900" y="1255982"/>
                      <a:pt x="170654" y="1348882"/>
                      <a:pt x="170654" y="1452462"/>
                    </a:cubicBezTo>
                    <a:cubicBezTo>
                      <a:pt x="170654" y="1556008"/>
                      <a:pt x="109900" y="1648942"/>
                      <a:pt x="15420" y="1690567"/>
                    </a:cubicBezTo>
                    <a:close/>
                  </a:path>
                </a:pathLst>
              </a:custGeom>
              <a:solidFill>
                <a:srgbClr val="49BA74"/>
              </a:solidFill>
              <a:ln w="3434"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2F6FD1AE-1DEB-4734-B08E-36B4F662CBB5}"/>
                  </a:ext>
                </a:extLst>
              </p:cNvPr>
              <p:cNvSpPr/>
              <p:nvPr/>
            </p:nvSpPr>
            <p:spPr>
              <a:xfrm>
                <a:off x="5932737" y="3567990"/>
                <a:ext cx="339800" cy="339800"/>
              </a:xfrm>
              <a:custGeom>
                <a:avLst/>
                <a:gdLst>
                  <a:gd name="connsiteX0" fmla="*/ 414459 w 414459"/>
                  <a:gd name="connsiteY0" fmla="*/ 207230 h 414459"/>
                  <a:gd name="connsiteX1" fmla="*/ 207230 w 414459"/>
                  <a:gd name="connsiteY1" fmla="*/ 414460 h 414459"/>
                  <a:gd name="connsiteX2" fmla="*/ 0 w 414459"/>
                  <a:gd name="connsiteY2" fmla="*/ 207230 h 414459"/>
                  <a:gd name="connsiteX3" fmla="*/ 207230 w 414459"/>
                  <a:gd name="connsiteY3" fmla="*/ 0 h 414459"/>
                  <a:gd name="connsiteX4" fmla="*/ 414459 w 414459"/>
                  <a:gd name="connsiteY4" fmla="*/ 207230 h 414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459" h="414459">
                    <a:moveTo>
                      <a:pt x="414459" y="207230"/>
                    </a:moveTo>
                    <a:cubicBezTo>
                      <a:pt x="414459" y="321680"/>
                      <a:pt x="321679" y="414460"/>
                      <a:pt x="207230" y="414460"/>
                    </a:cubicBezTo>
                    <a:cubicBezTo>
                      <a:pt x="92780" y="414460"/>
                      <a:pt x="0" y="321680"/>
                      <a:pt x="0" y="207230"/>
                    </a:cubicBezTo>
                    <a:cubicBezTo>
                      <a:pt x="0" y="92780"/>
                      <a:pt x="92780" y="0"/>
                      <a:pt x="207230" y="0"/>
                    </a:cubicBezTo>
                    <a:cubicBezTo>
                      <a:pt x="321679" y="0"/>
                      <a:pt x="414459" y="92780"/>
                      <a:pt x="414459" y="207230"/>
                    </a:cubicBezTo>
                    <a:close/>
                  </a:path>
                </a:pathLst>
              </a:custGeom>
              <a:gradFill>
                <a:gsLst>
                  <a:gs pos="0">
                    <a:schemeClr val="accent1">
                      <a:lumMod val="96000"/>
                    </a:schemeClr>
                  </a:gs>
                  <a:gs pos="100000">
                    <a:schemeClr val="accent6"/>
                  </a:gs>
                </a:gsLst>
                <a:lin ang="2700000" scaled="1"/>
              </a:gradFill>
              <a:ln w="3434"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D9FD4249-582F-4CFB-879A-6C419DDCCA5F}"/>
                  </a:ext>
                </a:extLst>
              </p:cNvPr>
              <p:cNvSpPr/>
              <p:nvPr/>
            </p:nvSpPr>
            <p:spPr>
              <a:xfrm>
                <a:off x="5926403" y="3561653"/>
                <a:ext cx="352470" cy="352470"/>
              </a:xfrm>
              <a:custGeom>
                <a:avLst/>
                <a:gdLst>
                  <a:gd name="connsiteX0" fmla="*/ 422186 w 429913"/>
                  <a:gd name="connsiteY0" fmla="*/ 214957 h 429913"/>
                  <a:gd name="connsiteX1" fmla="*/ 414459 w 429913"/>
                  <a:gd name="connsiteY1" fmla="*/ 214957 h 429913"/>
                  <a:gd name="connsiteX2" fmla="*/ 356040 w 429913"/>
                  <a:gd name="connsiteY2" fmla="*/ 356041 h 429913"/>
                  <a:gd name="connsiteX3" fmla="*/ 214957 w 429913"/>
                  <a:gd name="connsiteY3" fmla="*/ 414459 h 429913"/>
                  <a:gd name="connsiteX4" fmla="*/ 73873 w 429913"/>
                  <a:gd name="connsiteY4" fmla="*/ 356041 h 429913"/>
                  <a:gd name="connsiteX5" fmla="*/ 15455 w 429913"/>
                  <a:gd name="connsiteY5" fmla="*/ 214957 h 429913"/>
                  <a:gd name="connsiteX6" fmla="*/ 73873 w 429913"/>
                  <a:gd name="connsiteY6" fmla="*/ 73873 h 429913"/>
                  <a:gd name="connsiteX7" fmla="*/ 214957 w 429913"/>
                  <a:gd name="connsiteY7" fmla="*/ 15420 h 429913"/>
                  <a:gd name="connsiteX8" fmla="*/ 356040 w 429913"/>
                  <a:gd name="connsiteY8" fmla="*/ 73873 h 429913"/>
                  <a:gd name="connsiteX9" fmla="*/ 414459 w 429913"/>
                  <a:gd name="connsiteY9" fmla="*/ 214957 h 429913"/>
                  <a:gd name="connsiteX10" fmla="*/ 422186 w 429913"/>
                  <a:gd name="connsiteY10" fmla="*/ 214957 h 429913"/>
                  <a:gd name="connsiteX11" fmla="*/ 429914 w 429913"/>
                  <a:gd name="connsiteY11" fmla="*/ 214957 h 429913"/>
                  <a:gd name="connsiteX12" fmla="*/ 214957 w 429913"/>
                  <a:gd name="connsiteY12" fmla="*/ 0 h 429913"/>
                  <a:gd name="connsiteX13" fmla="*/ 0 w 429913"/>
                  <a:gd name="connsiteY13" fmla="*/ 214957 h 429913"/>
                  <a:gd name="connsiteX14" fmla="*/ 214957 w 429913"/>
                  <a:gd name="connsiteY14" fmla="*/ 429914 h 429913"/>
                  <a:gd name="connsiteX15" fmla="*/ 429914 w 429913"/>
                  <a:gd name="connsiteY15" fmla="*/ 214957 h 429913"/>
                  <a:gd name="connsiteX16" fmla="*/ 422186 w 429913"/>
                  <a:gd name="connsiteY16" fmla="*/ 214957 h 42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9913" h="429913">
                    <a:moveTo>
                      <a:pt x="422186" y="214957"/>
                    </a:moveTo>
                    <a:lnTo>
                      <a:pt x="414459" y="214957"/>
                    </a:lnTo>
                    <a:cubicBezTo>
                      <a:pt x="414459" y="270079"/>
                      <a:pt x="392136" y="319911"/>
                      <a:pt x="356040" y="356041"/>
                    </a:cubicBezTo>
                    <a:cubicBezTo>
                      <a:pt x="319911" y="392170"/>
                      <a:pt x="270079" y="414459"/>
                      <a:pt x="214957" y="414459"/>
                    </a:cubicBezTo>
                    <a:cubicBezTo>
                      <a:pt x="159835" y="414459"/>
                      <a:pt x="110003" y="392136"/>
                      <a:pt x="73873" y="356041"/>
                    </a:cubicBezTo>
                    <a:cubicBezTo>
                      <a:pt x="37744" y="319911"/>
                      <a:pt x="15455" y="270079"/>
                      <a:pt x="15455" y="214957"/>
                    </a:cubicBezTo>
                    <a:cubicBezTo>
                      <a:pt x="15455" y="159835"/>
                      <a:pt x="37778" y="110003"/>
                      <a:pt x="73873" y="73873"/>
                    </a:cubicBezTo>
                    <a:cubicBezTo>
                      <a:pt x="110003" y="37744"/>
                      <a:pt x="159835" y="15455"/>
                      <a:pt x="214957" y="15420"/>
                    </a:cubicBezTo>
                    <a:cubicBezTo>
                      <a:pt x="270079" y="15420"/>
                      <a:pt x="319911" y="37744"/>
                      <a:pt x="356040" y="73873"/>
                    </a:cubicBezTo>
                    <a:cubicBezTo>
                      <a:pt x="392170" y="110003"/>
                      <a:pt x="414459" y="159835"/>
                      <a:pt x="414459" y="214957"/>
                    </a:cubicBezTo>
                    <a:lnTo>
                      <a:pt x="422186" y="214957"/>
                    </a:lnTo>
                    <a:lnTo>
                      <a:pt x="429914" y="214957"/>
                    </a:lnTo>
                    <a:cubicBezTo>
                      <a:pt x="429914" y="96231"/>
                      <a:pt x="333683" y="0"/>
                      <a:pt x="214957" y="0"/>
                    </a:cubicBezTo>
                    <a:cubicBezTo>
                      <a:pt x="96231" y="0"/>
                      <a:pt x="0" y="96231"/>
                      <a:pt x="0" y="214957"/>
                    </a:cubicBezTo>
                    <a:cubicBezTo>
                      <a:pt x="0" y="333683"/>
                      <a:pt x="96231" y="429914"/>
                      <a:pt x="214957" y="429914"/>
                    </a:cubicBezTo>
                    <a:cubicBezTo>
                      <a:pt x="333683" y="429914"/>
                      <a:pt x="429914" y="333683"/>
                      <a:pt x="429914" y="214957"/>
                    </a:cubicBezTo>
                    <a:lnTo>
                      <a:pt x="422186" y="214957"/>
                    </a:lnTo>
                    <a:close/>
                  </a:path>
                </a:pathLst>
              </a:custGeom>
              <a:solidFill>
                <a:srgbClr val="49BA74"/>
              </a:solidFill>
              <a:ln w="3434" cap="flat">
                <a:noFill/>
                <a:prstDash val="solid"/>
                <a:miter/>
              </a:ln>
            </p:spPr>
            <p:txBody>
              <a:bodyPr rtlCol="0" anchor="ctr"/>
              <a:lstStyle/>
              <a:p>
                <a:endParaRPr lang="en-US"/>
              </a:p>
            </p:txBody>
          </p:sp>
          <p:grpSp>
            <p:nvGrpSpPr>
              <p:cNvPr id="240" name="Graphic 2">
                <a:extLst>
                  <a:ext uri="{FF2B5EF4-FFF2-40B4-BE49-F238E27FC236}">
                    <a16:creationId xmlns:a16="http://schemas.microsoft.com/office/drawing/2014/main" id="{1778BA42-73D9-4C04-AF33-3F3C661195D2}"/>
                  </a:ext>
                </a:extLst>
              </p:cNvPr>
              <p:cNvGrpSpPr/>
              <p:nvPr/>
            </p:nvGrpSpPr>
            <p:grpSpPr>
              <a:xfrm>
                <a:off x="6005532" y="3659450"/>
                <a:ext cx="194213" cy="157131"/>
                <a:chOff x="4897852" y="3793196"/>
                <a:chExt cx="236885" cy="191655"/>
              </a:xfrm>
              <a:solidFill>
                <a:srgbClr val="333333"/>
              </a:solidFill>
            </p:grpSpPr>
            <p:sp>
              <p:nvSpPr>
                <p:cNvPr id="256" name="Freeform: Shape 255">
                  <a:extLst>
                    <a:ext uri="{FF2B5EF4-FFF2-40B4-BE49-F238E27FC236}">
                      <a16:creationId xmlns:a16="http://schemas.microsoft.com/office/drawing/2014/main" id="{11F40706-94B5-49EE-82F1-6DF2B1F55ECE}"/>
                    </a:ext>
                  </a:extLst>
                </p:cNvPr>
                <p:cNvSpPr/>
                <p:nvPr/>
              </p:nvSpPr>
              <p:spPr>
                <a:xfrm>
                  <a:off x="4897852" y="3881030"/>
                  <a:ext cx="236829" cy="103820"/>
                </a:xfrm>
                <a:custGeom>
                  <a:avLst/>
                  <a:gdLst>
                    <a:gd name="connsiteX0" fmla="*/ 118451 w 236829"/>
                    <a:gd name="connsiteY0" fmla="*/ 103821 h 103820"/>
                    <a:gd name="connsiteX1" fmla="*/ 112407 w 236829"/>
                    <a:gd name="connsiteY1" fmla="*/ 100902 h 103820"/>
                    <a:gd name="connsiteX2" fmla="*/ 113609 w 236829"/>
                    <a:gd name="connsiteY2" fmla="*/ 90049 h 103820"/>
                    <a:gd name="connsiteX3" fmla="*/ 207058 w 236829"/>
                    <a:gd name="connsiteY3" fmla="*/ 15455 h 103820"/>
                    <a:gd name="connsiteX4" fmla="*/ 7727 w 236829"/>
                    <a:gd name="connsiteY4" fmla="*/ 15455 h 103820"/>
                    <a:gd name="connsiteX5" fmla="*/ 0 w 236829"/>
                    <a:gd name="connsiteY5" fmla="*/ 7727 h 103820"/>
                    <a:gd name="connsiteX6" fmla="*/ 7727 w 236829"/>
                    <a:gd name="connsiteY6" fmla="*/ 0 h 103820"/>
                    <a:gd name="connsiteX7" fmla="*/ 229106 w 236829"/>
                    <a:gd name="connsiteY7" fmla="*/ 0 h 103820"/>
                    <a:gd name="connsiteX8" fmla="*/ 236387 w 236829"/>
                    <a:gd name="connsiteY8" fmla="*/ 5186 h 103820"/>
                    <a:gd name="connsiteX9" fmla="*/ 233915 w 236829"/>
                    <a:gd name="connsiteY9" fmla="*/ 13772 h 103820"/>
                    <a:gd name="connsiteX10" fmla="*/ 123225 w 236829"/>
                    <a:gd name="connsiteY10" fmla="*/ 102138 h 103820"/>
                    <a:gd name="connsiteX11" fmla="*/ 118451 w 236829"/>
                    <a:gd name="connsiteY11" fmla="*/ 103821 h 10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6829" h="103820">
                      <a:moveTo>
                        <a:pt x="118451" y="103821"/>
                      </a:moveTo>
                      <a:cubicBezTo>
                        <a:pt x="116184" y="103821"/>
                        <a:pt x="113952" y="102825"/>
                        <a:pt x="112407" y="100902"/>
                      </a:cubicBezTo>
                      <a:cubicBezTo>
                        <a:pt x="109762" y="97570"/>
                        <a:pt x="110277" y="92694"/>
                        <a:pt x="113609" y="90049"/>
                      </a:cubicBezTo>
                      <a:lnTo>
                        <a:pt x="207058" y="15455"/>
                      </a:lnTo>
                      <a:lnTo>
                        <a:pt x="7727" y="15455"/>
                      </a:lnTo>
                      <a:cubicBezTo>
                        <a:pt x="3469" y="15455"/>
                        <a:pt x="0" y="11986"/>
                        <a:pt x="0" y="7727"/>
                      </a:cubicBezTo>
                      <a:cubicBezTo>
                        <a:pt x="0" y="3469"/>
                        <a:pt x="3469" y="0"/>
                        <a:pt x="7727" y="0"/>
                      </a:cubicBezTo>
                      <a:lnTo>
                        <a:pt x="229106" y="0"/>
                      </a:lnTo>
                      <a:cubicBezTo>
                        <a:pt x="232404" y="0"/>
                        <a:pt x="235323" y="2061"/>
                        <a:pt x="236387" y="5186"/>
                      </a:cubicBezTo>
                      <a:cubicBezTo>
                        <a:pt x="237487" y="8277"/>
                        <a:pt x="236490" y="11745"/>
                        <a:pt x="233915" y="13772"/>
                      </a:cubicBezTo>
                      <a:lnTo>
                        <a:pt x="123225" y="102138"/>
                      </a:lnTo>
                      <a:cubicBezTo>
                        <a:pt x="121851" y="103271"/>
                        <a:pt x="120168" y="103821"/>
                        <a:pt x="118451" y="103821"/>
                      </a:cubicBezTo>
                      <a:close/>
                    </a:path>
                  </a:pathLst>
                </a:custGeom>
                <a:solidFill>
                  <a:schemeClr val="bg1"/>
                </a:solidFill>
                <a:ln w="3434"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3AF5401F-12ED-4C33-8AF8-0B50CD1A6BB2}"/>
                    </a:ext>
                  </a:extLst>
                </p:cNvPr>
                <p:cNvSpPr/>
                <p:nvPr/>
              </p:nvSpPr>
              <p:spPr>
                <a:xfrm>
                  <a:off x="5009211" y="3793196"/>
                  <a:ext cx="125526" cy="103289"/>
                </a:xfrm>
                <a:custGeom>
                  <a:avLst/>
                  <a:gdLst>
                    <a:gd name="connsiteX0" fmla="*/ 117782 w 125526"/>
                    <a:gd name="connsiteY0" fmla="*/ 103289 h 103289"/>
                    <a:gd name="connsiteX1" fmla="*/ 112974 w 125526"/>
                    <a:gd name="connsiteY1" fmla="*/ 101606 h 103289"/>
                    <a:gd name="connsiteX2" fmla="*/ 2902 w 125526"/>
                    <a:gd name="connsiteY2" fmla="*/ 13755 h 103289"/>
                    <a:gd name="connsiteX3" fmla="*/ 1701 w 125526"/>
                    <a:gd name="connsiteY3" fmla="*/ 2903 h 103289"/>
                    <a:gd name="connsiteX4" fmla="*/ 12553 w 125526"/>
                    <a:gd name="connsiteY4" fmla="*/ 1700 h 103289"/>
                    <a:gd name="connsiteX5" fmla="*/ 122624 w 125526"/>
                    <a:gd name="connsiteY5" fmla="*/ 89552 h 103289"/>
                    <a:gd name="connsiteX6" fmla="*/ 123826 w 125526"/>
                    <a:gd name="connsiteY6" fmla="*/ 100404 h 103289"/>
                    <a:gd name="connsiteX7" fmla="*/ 117782 w 125526"/>
                    <a:gd name="connsiteY7" fmla="*/ 103289 h 10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526" h="103289">
                      <a:moveTo>
                        <a:pt x="117782" y="103289"/>
                      </a:moveTo>
                      <a:cubicBezTo>
                        <a:pt x="116099" y="103289"/>
                        <a:pt x="114382" y="102740"/>
                        <a:pt x="112974" y="101606"/>
                      </a:cubicBezTo>
                      <a:lnTo>
                        <a:pt x="2902" y="13755"/>
                      </a:lnTo>
                      <a:cubicBezTo>
                        <a:pt x="-429" y="11076"/>
                        <a:pt x="-978" y="6234"/>
                        <a:pt x="1701" y="2903"/>
                      </a:cubicBezTo>
                      <a:cubicBezTo>
                        <a:pt x="4379" y="-429"/>
                        <a:pt x="9222" y="-978"/>
                        <a:pt x="12553" y="1700"/>
                      </a:cubicBezTo>
                      <a:lnTo>
                        <a:pt x="122624" y="89552"/>
                      </a:lnTo>
                      <a:cubicBezTo>
                        <a:pt x="125956" y="92230"/>
                        <a:pt x="126505" y="97073"/>
                        <a:pt x="123826" y="100404"/>
                      </a:cubicBezTo>
                      <a:cubicBezTo>
                        <a:pt x="122315" y="102293"/>
                        <a:pt x="120049" y="103289"/>
                        <a:pt x="117782" y="103289"/>
                      </a:cubicBezTo>
                      <a:close/>
                    </a:path>
                  </a:pathLst>
                </a:custGeom>
                <a:solidFill>
                  <a:schemeClr val="bg1"/>
                </a:solidFill>
                <a:ln w="3434" cap="flat">
                  <a:noFill/>
                  <a:prstDash val="solid"/>
                  <a:miter/>
                </a:ln>
              </p:spPr>
              <p:txBody>
                <a:bodyPr rtlCol="0" anchor="ctr"/>
                <a:lstStyle/>
                <a:p>
                  <a:endParaRPr lang="en-US"/>
                </a:p>
              </p:txBody>
            </p:sp>
          </p:grpSp>
          <p:sp>
            <p:nvSpPr>
              <p:cNvPr id="241" name="Freeform: Shape 240">
                <a:extLst>
                  <a:ext uri="{FF2B5EF4-FFF2-40B4-BE49-F238E27FC236}">
                    <a16:creationId xmlns:a16="http://schemas.microsoft.com/office/drawing/2014/main" id="{147FC334-29CC-46F6-8164-275B24C8A2B0}"/>
                  </a:ext>
                </a:extLst>
              </p:cNvPr>
              <p:cNvSpPr/>
              <p:nvPr/>
            </p:nvSpPr>
            <p:spPr>
              <a:xfrm>
                <a:off x="7700383" y="3567990"/>
                <a:ext cx="339800" cy="339800"/>
              </a:xfrm>
              <a:custGeom>
                <a:avLst/>
                <a:gdLst>
                  <a:gd name="connsiteX0" fmla="*/ 414459 w 414459"/>
                  <a:gd name="connsiteY0" fmla="*/ 207230 h 414459"/>
                  <a:gd name="connsiteX1" fmla="*/ 207229 w 414459"/>
                  <a:gd name="connsiteY1" fmla="*/ 414460 h 414459"/>
                  <a:gd name="connsiteX2" fmla="*/ 0 w 414459"/>
                  <a:gd name="connsiteY2" fmla="*/ 207230 h 414459"/>
                  <a:gd name="connsiteX3" fmla="*/ 207229 w 414459"/>
                  <a:gd name="connsiteY3" fmla="*/ 0 h 414459"/>
                  <a:gd name="connsiteX4" fmla="*/ 414459 w 414459"/>
                  <a:gd name="connsiteY4" fmla="*/ 207230 h 414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459" h="414459">
                    <a:moveTo>
                      <a:pt x="414459" y="207230"/>
                    </a:moveTo>
                    <a:cubicBezTo>
                      <a:pt x="414459" y="321680"/>
                      <a:pt x="321679" y="414460"/>
                      <a:pt x="207229" y="414460"/>
                    </a:cubicBezTo>
                    <a:cubicBezTo>
                      <a:pt x="92779" y="414460"/>
                      <a:pt x="0" y="321680"/>
                      <a:pt x="0" y="207230"/>
                    </a:cubicBezTo>
                    <a:cubicBezTo>
                      <a:pt x="0" y="92780"/>
                      <a:pt x="92780" y="0"/>
                      <a:pt x="207229" y="0"/>
                    </a:cubicBezTo>
                    <a:cubicBezTo>
                      <a:pt x="321679" y="0"/>
                      <a:pt x="414459" y="92780"/>
                      <a:pt x="414459" y="207230"/>
                    </a:cubicBezTo>
                    <a:close/>
                  </a:path>
                </a:pathLst>
              </a:custGeom>
              <a:gradFill>
                <a:gsLst>
                  <a:gs pos="0">
                    <a:schemeClr val="accent1">
                      <a:lumMod val="96000"/>
                    </a:schemeClr>
                  </a:gs>
                  <a:gs pos="100000">
                    <a:schemeClr val="accent6"/>
                  </a:gs>
                </a:gsLst>
                <a:lin ang="2700000" scaled="1"/>
              </a:gradFill>
              <a:ln w="3434"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4D9E6D05-063D-4456-A32B-FBEC403E0516}"/>
                  </a:ext>
                </a:extLst>
              </p:cNvPr>
              <p:cNvSpPr/>
              <p:nvPr/>
            </p:nvSpPr>
            <p:spPr>
              <a:xfrm>
                <a:off x="7694053" y="3561653"/>
                <a:ext cx="352470" cy="352470"/>
              </a:xfrm>
              <a:custGeom>
                <a:avLst/>
                <a:gdLst>
                  <a:gd name="connsiteX0" fmla="*/ 422186 w 429913"/>
                  <a:gd name="connsiteY0" fmla="*/ 214957 h 429913"/>
                  <a:gd name="connsiteX1" fmla="*/ 414459 w 429913"/>
                  <a:gd name="connsiteY1" fmla="*/ 214957 h 429913"/>
                  <a:gd name="connsiteX2" fmla="*/ 356040 w 429913"/>
                  <a:gd name="connsiteY2" fmla="*/ 356041 h 429913"/>
                  <a:gd name="connsiteX3" fmla="*/ 214956 w 429913"/>
                  <a:gd name="connsiteY3" fmla="*/ 414459 h 429913"/>
                  <a:gd name="connsiteX4" fmla="*/ 73873 w 429913"/>
                  <a:gd name="connsiteY4" fmla="*/ 356041 h 429913"/>
                  <a:gd name="connsiteX5" fmla="*/ 15455 w 429913"/>
                  <a:gd name="connsiteY5" fmla="*/ 214957 h 429913"/>
                  <a:gd name="connsiteX6" fmla="*/ 73873 w 429913"/>
                  <a:gd name="connsiteY6" fmla="*/ 73873 h 429913"/>
                  <a:gd name="connsiteX7" fmla="*/ 214956 w 429913"/>
                  <a:gd name="connsiteY7" fmla="*/ 15420 h 429913"/>
                  <a:gd name="connsiteX8" fmla="*/ 356040 w 429913"/>
                  <a:gd name="connsiteY8" fmla="*/ 73873 h 429913"/>
                  <a:gd name="connsiteX9" fmla="*/ 414459 w 429913"/>
                  <a:gd name="connsiteY9" fmla="*/ 214957 h 429913"/>
                  <a:gd name="connsiteX10" fmla="*/ 422186 w 429913"/>
                  <a:gd name="connsiteY10" fmla="*/ 214957 h 429913"/>
                  <a:gd name="connsiteX11" fmla="*/ 429914 w 429913"/>
                  <a:gd name="connsiteY11" fmla="*/ 214957 h 429913"/>
                  <a:gd name="connsiteX12" fmla="*/ 214956 w 429913"/>
                  <a:gd name="connsiteY12" fmla="*/ 0 h 429913"/>
                  <a:gd name="connsiteX13" fmla="*/ 0 w 429913"/>
                  <a:gd name="connsiteY13" fmla="*/ 214957 h 429913"/>
                  <a:gd name="connsiteX14" fmla="*/ 214956 w 429913"/>
                  <a:gd name="connsiteY14" fmla="*/ 429914 h 429913"/>
                  <a:gd name="connsiteX15" fmla="*/ 429914 w 429913"/>
                  <a:gd name="connsiteY15" fmla="*/ 214957 h 429913"/>
                  <a:gd name="connsiteX16" fmla="*/ 422186 w 429913"/>
                  <a:gd name="connsiteY16" fmla="*/ 214957 h 42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9913" h="429913">
                    <a:moveTo>
                      <a:pt x="422186" y="214957"/>
                    </a:moveTo>
                    <a:lnTo>
                      <a:pt x="414459" y="214957"/>
                    </a:lnTo>
                    <a:cubicBezTo>
                      <a:pt x="414459" y="270079"/>
                      <a:pt x="392136" y="319911"/>
                      <a:pt x="356040" y="356041"/>
                    </a:cubicBezTo>
                    <a:cubicBezTo>
                      <a:pt x="319911" y="392170"/>
                      <a:pt x="270078" y="414459"/>
                      <a:pt x="214956" y="414459"/>
                    </a:cubicBezTo>
                    <a:cubicBezTo>
                      <a:pt x="159836" y="414459"/>
                      <a:pt x="110003" y="392136"/>
                      <a:pt x="73873" y="356041"/>
                    </a:cubicBezTo>
                    <a:cubicBezTo>
                      <a:pt x="37744" y="319911"/>
                      <a:pt x="15455" y="270079"/>
                      <a:pt x="15455" y="214957"/>
                    </a:cubicBezTo>
                    <a:cubicBezTo>
                      <a:pt x="15455" y="159835"/>
                      <a:pt x="37778" y="110003"/>
                      <a:pt x="73873" y="73873"/>
                    </a:cubicBezTo>
                    <a:cubicBezTo>
                      <a:pt x="110003" y="37744"/>
                      <a:pt x="159836" y="15455"/>
                      <a:pt x="214956" y="15420"/>
                    </a:cubicBezTo>
                    <a:cubicBezTo>
                      <a:pt x="270078" y="15420"/>
                      <a:pt x="319911" y="37744"/>
                      <a:pt x="356040" y="73873"/>
                    </a:cubicBezTo>
                    <a:cubicBezTo>
                      <a:pt x="392170" y="110003"/>
                      <a:pt x="414459" y="159835"/>
                      <a:pt x="414459" y="214957"/>
                    </a:cubicBezTo>
                    <a:lnTo>
                      <a:pt x="422186" y="214957"/>
                    </a:lnTo>
                    <a:lnTo>
                      <a:pt x="429914" y="214957"/>
                    </a:lnTo>
                    <a:cubicBezTo>
                      <a:pt x="429914" y="96231"/>
                      <a:pt x="333683" y="0"/>
                      <a:pt x="214956" y="0"/>
                    </a:cubicBezTo>
                    <a:cubicBezTo>
                      <a:pt x="96231" y="0"/>
                      <a:pt x="0" y="96231"/>
                      <a:pt x="0" y="214957"/>
                    </a:cubicBezTo>
                    <a:cubicBezTo>
                      <a:pt x="0" y="333683"/>
                      <a:pt x="96231" y="429914"/>
                      <a:pt x="214956" y="429914"/>
                    </a:cubicBezTo>
                    <a:cubicBezTo>
                      <a:pt x="333683" y="429914"/>
                      <a:pt x="429914" y="333683"/>
                      <a:pt x="429914" y="214957"/>
                    </a:cubicBezTo>
                    <a:lnTo>
                      <a:pt x="422186" y="214957"/>
                    </a:lnTo>
                    <a:close/>
                  </a:path>
                </a:pathLst>
              </a:custGeom>
              <a:solidFill>
                <a:srgbClr val="49BA74"/>
              </a:solidFill>
              <a:ln w="3434" cap="flat">
                <a:noFill/>
                <a:prstDash val="solid"/>
                <a:miter/>
              </a:ln>
            </p:spPr>
            <p:txBody>
              <a:bodyPr rtlCol="0" anchor="ctr"/>
              <a:lstStyle/>
              <a:p>
                <a:endParaRPr lang="en-US"/>
              </a:p>
            </p:txBody>
          </p:sp>
          <p:grpSp>
            <p:nvGrpSpPr>
              <p:cNvPr id="243" name="Graphic 2">
                <a:extLst>
                  <a:ext uri="{FF2B5EF4-FFF2-40B4-BE49-F238E27FC236}">
                    <a16:creationId xmlns:a16="http://schemas.microsoft.com/office/drawing/2014/main" id="{92A17290-BA8B-49EC-9B50-5ABF91F8183E}"/>
                  </a:ext>
                </a:extLst>
              </p:cNvPr>
              <p:cNvGrpSpPr/>
              <p:nvPr/>
            </p:nvGrpSpPr>
            <p:grpSpPr>
              <a:xfrm>
                <a:off x="7780883" y="3659450"/>
                <a:ext cx="194214" cy="157131"/>
                <a:chOff x="7063288" y="3793196"/>
                <a:chExt cx="236886" cy="191655"/>
              </a:xfrm>
              <a:solidFill>
                <a:srgbClr val="333333"/>
              </a:solidFill>
            </p:grpSpPr>
            <p:sp>
              <p:nvSpPr>
                <p:cNvPr id="254" name="Freeform: Shape 253">
                  <a:extLst>
                    <a:ext uri="{FF2B5EF4-FFF2-40B4-BE49-F238E27FC236}">
                      <a16:creationId xmlns:a16="http://schemas.microsoft.com/office/drawing/2014/main" id="{8D397F81-6251-4A17-96C0-8033DE6F06E3}"/>
                    </a:ext>
                  </a:extLst>
                </p:cNvPr>
                <p:cNvSpPr/>
                <p:nvPr/>
              </p:nvSpPr>
              <p:spPr>
                <a:xfrm>
                  <a:off x="7063288" y="3881030"/>
                  <a:ext cx="236829" cy="103820"/>
                </a:xfrm>
                <a:custGeom>
                  <a:avLst/>
                  <a:gdLst>
                    <a:gd name="connsiteX0" fmla="*/ 118451 w 236829"/>
                    <a:gd name="connsiteY0" fmla="*/ 103821 h 103820"/>
                    <a:gd name="connsiteX1" fmla="*/ 112407 w 236829"/>
                    <a:gd name="connsiteY1" fmla="*/ 100902 h 103820"/>
                    <a:gd name="connsiteX2" fmla="*/ 113609 w 236829"/>
                    <a:gd name="connsiteY2" fmla="*/ 90049 h 103820"/>
                    <a:gd name="connsiteX3" fmla="*/ 207058 w 236829"/>
                    <a:gd name="connsiteY3" fmla="*/ 15455 h 103820"/>
                    <a:gd name="connsiteX4" fmla="*/ 7727 w 236829"/>
                    <a:gd name="connsiteY4" fmla="*/ 15455 h 103820"/>
                    <a:gd name="connsiteX5" fmla="*/ 0 w 236829"/>
                    <a:gd name="connsiteY5" fmla="*/ 7727 h 103820"/>
                    <a:gd name="connsiteX6" fmla="*/ 7727 w 236829"/>
                    <a:gd name="connsiteY6" fmla="*/ 0 h 103820"/>
                    <a:gd name="connsiteX7" fmla="*/ 229107 w 236829"/>
                    <a:gd name="connsiteY7" fmla="*/ 0 h 103820"/>
                    <a:gd name="connsiteX8" fmla="*/ 236388 w 236829"/>
                    <a:gd name="connsiteY8" fmla="*/ 5186 h 103820"/>
                    <a:gd name="connsiteX9" fmla="*/ 233915 w 236829"/>
                    <a:gd name="connsiteY9" fmla="*/ 13772 h 103820"/>
                    <a:gd name="connsiteX10" fmla="*/ 123225 w 236829"/>
                    <a:gd name="connsiteY10" fmla="*/ 102138 h 103820"/>
                    <a:gd name="connsiteX11" fmla="*/ 118451 w 236829"/>
                    <a:gd name="connsiteY11" fmla="*/ 103821 h 10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6829" h="103820">
                      <a:moveTo>
                        <a:pt x="118451" y="103821"/>
                      </a:moveTo>
                      <a:cubicBezTo>
                        <a:pt x="116185" y="103821"/>
                        <a:pt x="113953" y="102825"/>
                        <a:pt x="112407" y="100902"/>
                      </a:cubicBezTo>
                      <a:cubicBezTo>
                        <a:pt x="109763" y="97570"/>
                        <a:pt x="110278" y="92694"/>
                        <a:pt x="113609" y="90049"/>
                      </a:cubicBezTo>
                      <a:lnTo>
                        <a:pt x="207058" y="15455"/>
                      </a:lnTo>
                      <a:lnTo>
                        <a:pt x="7727" y="15455"/>
                      </a:lnTo>
                      <a:cubicBezTo>
                        <a:pt x="3469" y="15455"/>
                        <a:pt x="0" y="11986"/>
                        <a:pt x="0" y="7727"/>
                      </a:cubicBezTo>
                      <a:cubicBezTo>
                        <a:pt x="0" y="3469"/>
                        <a:pt x="3469" y="0"/>
                        <a:pt x="7727" y="0"/>
                      </a:cubicBezTo>
                      <a:lnTo>
                        <a:pt x="229107" y="0"/>
                      </a:lnTo>
                      <a:cubicBezTo>
                        <a:pt x="232404" y="0"/>
                        <a:pt x="235323" y="2061"/>
                        <a:pt x="236388" y="5186"/>
                      </a:cubicBezTo>
                      <a:cubicBezTo>
                        <a:pt x="237487" y="8277"/>
                        <a:pt x="236491" y="11745"/>
                        <a:pt x="233915" y="13772"/>
                      </a:cubicBezTo>
                      <a:lnTo>
                        <a:pt x="123225" y="102138"/>
                      </a:lnTo>
                      <a:cubicBezTo>
                        <a:pt x="121851" y="103271"/>
                        <a:pt x="120134" y="103821"/>
                        <a:pt x="118451" y="103821"/>
                      </a:cubicBezTo>
                      <a:close/>
                    </a:path>
                  </a:pathLst>
                </a:custGeom>
                <a:solidFill>
                  <a:schemeClr val="bg1"/>
                </a:solidFill>
                <a:ln w="3434"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CACF18C9-0671-4F96-9153-E89A51D12DD5}"/>
                    </a:ext>
                  </a:extLst>
                </p:cNvPr>
                <p:cNvSpPr/>
                <p:nvPr/>
              </p:nvSpPr>
              <p:spPr>
                <a:xfrm>
                  <a:off x="7174648" y="3793196"/>
                  <a:ext cx="125526" cy="103289"/>
                </a:xfrm>
                <a:custGeom>
                  <a:avLst/>
                  <a:gdLst>
                    <a:gd name="connsiteX0" fmla="*/ 117782 w 125526"/>
                    <a:gd name="connsiteY0" fmla="*/ 103289 h 103289"/>
                    <a:gd name="connsiteX1" fmla="*/ 112974 w 125526"/>
                    <a:gd name="connsiteY1" fmla="*/ 101606 h 103289"/>
                    <a:gd name="connsiteX2" fmla="*/ 2902 w 125526"/>
                    <a:gd name="connsiteY2" fmla="*/ 13755 h 103289"/>
                    <a:gd name="connsiteX3" fmla="*/ 1701 w 125526"/>
                    <a:gd name="connsiteY3" fmla="*/ 2903 h 103289"/>
                    <a:gd name="connsiteX4" fmla="*/ 12553 w 125526"/>
                    <a:gd name="connsiteY4" fmla="*/ 1700 h 103289"/>
                    <a:gd name="connsiteX5" fmla="*/ 122625 w 125526"/>
                    <a:gd name="connsiteY5" fmla="*/ 89552 h 103289"/>
                    <a:gd name="connsiteX6" fmla="*/ 123826 w 125526"/>
                    <a:gd name="connsiteY6" fmla="*/ 100404 h 103289"/>
                    <a:gd name="connsiteX7" fmla="*/ 117782 w 125526"/>
                    <a:gd name="connsiteY7" fmla="*/ 103289 h 10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526" h="103289">
                      <a:moveTo>
                        <a:pt x="117782" y="103289"/>
                      </a:moveTo>
                      <a:cubicBezTo>
                        <a:pt x="116099" y="103289"/>
                        <a:pt x="114382" y="102740"/>
                        <a:pt x="112974" y="101606"/>
                      </a:cubicBezTo>
                      <a:lnTo>
                        <a:pt x="2902" y="13755"/>
                      </a:lnTo>
                      <a:cubicBezTo>
                        <a:pt x="-429" y="11076"/>
                        <a:pt x="-978" y="6234"/>
                        <a:pt x="1701" y="2903"/>
                      </a:cubicBezTo>
                      <a:cubicBezTo>
                        <a:pt x="4380" y="-429"/>
                        <a:pt x="9222" y="-978"/>
                        <a:pt x="12553" y="1700"/>
                      </a:cubicBezTo>
                      <a:lnTo>
                        <a:pt x="122625" y="89552"/>
                      </a:lnTo>
                      <a:cubicBezTo>
                        <a:pt x="125956" y="92230"/>
                        <a:pt x="126505" y="97073"/>
                        <a:pt x="123826" y="100404"/>
                      </a:cubicBezTo>
                      <a:cubicBezTo>
                        <a:pt x="122281" y="102293"/>
                        <a:pt x="120049" y="103289"/>
                        <a:pt x="117782" y="103289"/>
                      </a:cubicBezTo>
                      <a:close/>
                    </a:path>
                  </a:pathLst>
                </a:custGeom>
                <a:solidFill>
                  <a:schemeClr val="bg1"/>
                </a:solidFill>
                <a:ln w="3434" cap="flat">
                  <a:noFill/>
                  <a:prstDash val="solid"/>
                  <a:miter/>
                </a:ln>
              </p:spPr>
              <p:txBody>
                <a:bodyPr rtlCol="0" anchor="ctr"/>
                <a:lstStyle/>
                <a:p>
                  <a:endParaRPr lang="en-US"/>
                </a:p>
              </p:txBody>
            </p:sp>
          </p:grpSp>
          <p:sp>
            <p:nvSpPr>
              <p:cNvPr id="244" name="Freeform: Shape 243">
                <a:extLst>
                  <a:ext uri="{FF2B5EF4-FFF2-40B4-BE49-F238E27FC236}">
                    <a16:creationId xmlns:a16="http://schemas.microsoft.com/office/drawing/2014/main" id="{85F27224-6514-4879-9DB0-F390BE8D833C}"/>
                  </a:ext>
                </a:extLst>
              </p:cNvPr>
              <p:cNvSpPr/>
              <p:nvPr/>
            </p:nvSpPr>
            <p:spPr>
              <a:xfrm>
                <a:off x="4408425" y="2547070"/>
                <a:ext cx="1636066" cy="2381892"/>
              </a:xfrm>
              <a:custGeom>
                <a:avLst/>
                <a:gdLst>
                  <a:gd name="connsiteX0" fmla="*/ 1775121 w 1995538"/>
                  <a:gd name="connsiteY0" fmla="*/ 2905234 h 2905233"/>
                  <a:gd name="connsiteX1" fmla="*/ 220418 w 1995538"/>
                  <a:gd name="connsiteY1" fmla="*/ 2905234 h 2905233"/>
                  <a:gd name="connsiteX2" fmla="*/ 0 w 1995538"/>
                  <a:gd name="connsiteY2" fmla="*/ 2684816 h 2905233"/>
                  <a:gd name="connsiteX3" fmla="*/ 0 w 1995538"/>
                  <a:gd name="connsiteY3" fmla="*/ 1680367 h 2905233"/>
                  <a:gd name="connsiteX4" fmla="*/ 4739 w 1995538"/>
                  <a:gd name="connsiteY4" fmla="*/ 1678375 h 2905233"/>
                  <a:gd name="connsiteX5" fmla="*/ 155199 w 1995538"/>
                  <a:gd name="connsiteY5" fmla="*/ 1452462 h 2905233"/>
                  <a:gd name="connsiteX6" fmla="*/ 4739 w 1995538"/>
                  <a:gd name="connsiteY6" fmla="*/ 1226550 h 2905233"/>
                  <a:gd name="connsiteX7" fmla="*/ 0 w 1995538"/>
                  <a:gd name="connsiteY7" fmla="*/ 1224558 h 2905233"/>
                  <a:gd name="connsiteX8" fmla="*/ 0 w 1995538"/>
                  <a:gd name="connsiteY8" fmla="*/ 220418 h 2905233"/>
                  <a:gd name="connsiteX9" fmla="*/ 220418 w 1995538"/>
                  <a:gd name="connsiteY9" fmla="*/ 0 h 2905233"/>
                  <a:gd name="connsiteX10" fmla="*/ 1775121 w 1995538"/>
                  <a:gd name="connsiteY10" fmla="*/ 0 h 2905233"/>
                  <a:gd name="connsiteX11" fmla="*/ 1995538 w 1995538"/>
                  <a:gd name="connsiteY11" fmla="*/ 220418 h 2905233"/>
                  <a:gd name="connsiteX12" fmla="*/ 1995538 w 1995538"/>
                  <a:gd name="connsiteY12" fmla="*/ 1219200 h 2905233"/>
                  <a:gd name="connsiteX13" fmla="*/ 1990318 w 1995538"/>
                  <a:gd name="connsiteY13" fmla="*/ 1220986 h 2905233"/>
                  <a:gd name="connsiteX14" fmla="*/ 1825057 w 1995538"/>
                  <a:gd name="connsiteY14" fmla="*/ 1452462 h 2905233"/>
                  <a:gd name="connsiteX15" fmla="*/ 1990318 w 1995538"/>
                  <a:gd name="connsiteY15" fmla="*/ 1683939 h 2905233"/>
                  <a:gd name="connsiteX16" fmla="*/ 1995538 w 1995538"/>
                  <a:gd name="connsiteY16" fmla="*/ 1685724 h 2905233"/>
                  <a:gd name="connsiteX17" fmla="*/ 1995538 w 1995538"/>
                  <a:gd name="connsiteY17" fmla="*/ 2684816 h 2905233"/>
                  <a:gd name="connsiteX18" fmla="*/ 1775121 w 1995538"/>
                  <a:gd name="connsiteY18" fmla="*/ 2905234 h 2905233"/>
                  <a:gd name="connsiteX19" fmla="*/ 15420 w 1995538"/>
                  <a:gd name="connsiteY19" fmla="*/ 1690567 h 2905233"/>
                  <a:gd name="connsiteX20" fmla="*/ 15420 w 1995538"/>
                  <a:gd name="connsiteY20" fmla="*/ 2684816 h 2905233"/>
                  <a:gd name="connsiteX21" fmla="*/ 220383 w 1995538"/>
                  <a:gd name="connsiteY21" fmla="*/ 2889814 h 2905233"/>
                  <a:gd name="connsiteX22" fmla="*/ 1775087 w 1995538"/>
                  <a:gd name="connsiteY22" fmla="*/ 2889814 h 2905233"/>
                  <a:gd name="connsiteX23" fmla="*/ 1980049 w 1995538"/>
                  <a:gd name="connsiteY23" fmla="*/ 2684816 h 2905233"/>
                  <a:gd name="connsiteX24" fmla="*/ 1980049 w 1995538"/>
                  <a:gd name="connsiteY24" fmla="*/ 1696680 h 2905233"/>
                  <a:gd name="connsiteX25" fmla="*/ 1809602 w 1995538"/>
                  <a:gd name="connsiteY25" fmla="*/ 1452428 h 2905233"/>
                  <a:gd name="connsiteX26" fmla="*/ 1980049 w 1995538"/>
                  <a:gd name="connsiteY26" fmla="*/ 1208176 h 2905233"/>
                  <a:gd name="connsiteX27" fmla="*/ 1980049 w 1995538"/>
                  <a:gd name="connsiteY27" fmla="*/ 220418 h 2905233"/>
                  <a:gd name="connsiteX28" fmla="*/ 1775087 w 1995538"/>
                  <a:gd name="connsiteY28" fmla="*/ 15455 h 2905233"/>
                  <a:gd name="connsiteX29" fmla="*/ 220418 w 1995538"/>
                  <a:gd name="connsiteY29" fmla="*/ 15455 h 2905233"/>
                  <a:gd name="connsiteX30" fmla="*/ 15455 w 1995538"/>
                  <a:gd name="connsiteY30" fmla="*/ 220418 h 2905233"/>
                  <a:gd name="connsiteX31" fmla="*/ 15455 w 1995538"/>
                  <a:gd name="connsiteY31" fmla="*/ 1214323 h 2905233"/>
                  <a:gd name="connsiteX32" fmla="*/ 170688 w 1995538"/>
                  <a:gd name="connsiteY32" fmla="*/ 1452462 h 2905233"/>
                  <a:gd name="connsiteX33" fmla="*/ 15420 w 1995538"/>
                  <a:gd name="connsiteY33" fmla="*/ 1690567 h 290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95538" h="2905233">
                    <a:moveTo>
                      <a:pt x="1775121" y="2905234"/>
                    </a:moveTo>
                    <a:lnTo>
                      <a:pt x="220418" y="2905234"/>
                    </a:lnTo>
                    <a:cubicBezTo>
                      <a:pt x="98876" y="2905234"/>
                      <a:pt x="0" y="2806358"/>
                      <a:pt x="0" y="2684816"/>
                    </a:cubicBezTo>
                    <a:lnTo>
                      <a:pt x="0" y="1680367"/>
                    </a:lnTo>
                    <a:lnTo>
                      <a:pt x="4739" y="1678375"/>
                    </a:lnTo>
                    <a:cubicBezTo>
                      <a:pt x="96162" y="1640185"/>
                      <a:pt x="155199" y="1551509"/>
                      <a:pt x="155199" y="1452462"/>
                    </a:cubicBezTo>
                    <a:cubicBezTo>
                      <a:pt x="155199" y="1353415"/>
                      <a:pt x="96128" y="1264740"/>
                      <a:pt x="4739" y="1226550"/>
                    </a:cubicBezTo>
                    <a:lnTo>
                      <a:pt x="0" y="1224558"/>
                    </a:lnTo>
                    <a:lnTo>
                      <a:pt x="0" y="220418"/>
                    </a:lnTo>
                    <a:cubicBezTo>
                      <a:pt x="0" y="98875"/>
                      <a:pt x="98876" y="0"/>
                      <a:pt x="220418" y="0"/>
                    </a:cubicBezTo>
                    <a:lnTo>
                      <a:pt x="1775121" y="0"/>
                    </a:lnTo>
                    <a:cubicBezTo>
                      <a:pt x="1896663" y="0"/>
                      <a:pt x="1995538" y="98875"/>
                      <a:pt x="1995538" y="220418"/>
                    </a:cubicBezTo>
                    <a:lnTo>
                      <a:pt x="1995538" y="1219200"/>
                    </a:lnTo>
                    <a:lnTo>
                      <a:pt x="1990318" y="1220986"/>
                    </a:lnTo>
                    <a:cubicBezTo>
                      <a:pt x="1891477" y="1254918"/>
                      <a:pt x="1825057" y="1347954"/>
                      <a:pt x="1825057" y="1452462"/>
                    </a:cubicBezTo>
                    <a:cubicBezTo>
                      <a:pt x="1825057" y="1556970"/>
                      <a:pt x="1891477" y="1650007"/>
                      <a:pt x="1990318" y="1683939"/>
                    </a:cubicBezTo>
                    <a:lnTo>
                      <a:pt x="1995538" y="1685724"/>
                    </a:lnTo>
                    <a:lnTo>
                      <a:pt x="1995538" y="2684816"/>
                    </a:lnTo>
                    <a:cubicBezTo>
                      <a:pt x="1995538" y="2806358"/>
                      <a:pt x="1896663" y="2905234"/>
                      <a:pt x="1775121" y="2905234"/>
                    </a:cubicBezTo>
                    <a:close/>
                    <a:moveTo>
                      <a:pt x="15420" y="1690567"/>
                    </a:moveTo>
                    <a:lnTo>
                      <a:pt x="15420" y="2684816"/>
                    </a:lnTo>
                    <a:cubicBezTo>
                      <a:pt x="15420" y="2797841"/>
                      <a:pt x="107358" y="2889814"/>
                      <a:pt x="220383" y="2889814"/>
                    </a:cubicBezTo>
                    <a:lnTo>
                      <a:pt x="1775087" y="2889814"/>
                    </a:lnTo>
                    <a:cubicBezTo>
                      <a:pt x="1888111" y="2889814"/>
                      <a:pt x="1980049" y="2797875"/>
                      <a:pt x="1980049" y="2684816"/>
                    </a:cubicBezTo>
                    <a:lnTo>
                      <a:pt x="1980049" y="1696680"/>
                    </a:lnTo>
                    <a:cubicBezTo>
                      <a:pt x="1877843" y="1659143"/>
                      <a:pt x="1809602" y="1561710"/>
                      <a:pt x="1809602" y="1452428"/>
                    </a:cubicBezTo>
                    <a:cubicBezTo>
                      <a:pt x="1809602" y="1343146"/>
                      <a:pt x="1877877" y="1245713"/>
                      <a:pt x="1980049" y="1208176"/>
                    </a:cubicBezTo>
                    <a:lnTo>
                      <a:pt x="1980049" y="220418"/>
                    </a:lnTo>
                    <a:cubicBezTo>
                      <a:pt x="1980049" y="107393"/>
                      <a:pt x="1888111" y="15455"/>
                      <a:pt x="1775087" y="15455"/>
                    </a:cubicBezTo>
                    <a:lnTo>
                      <a:pt x="220418" y="15455"/>
                    </a:lnTo>
                    <a:cubicBezTo>
                      <a:pt x="107393" y="15455"/>
                      <a:pt x="15455" y="107393"/>
                      <a:pt x="15455" y="220418"/>
                    </a:cubicBezTo>
                    <a:lnTo>
                      <a:pt x="15455" y="1214323"/>
                    </a:lnTo>
                    <a:cubicBezTo>
                      <a:pt x="109934" y="1255982"/>
                      <a:pt x="170688" y="1348882"/>
                      <a:pt x="170688" y="1452462"/>
                    </a:cubicBezTo>
                    <a:cubicBezTo>
                      <a:pt x="170654" y="1556008"/>
                      <a:pt x="109900" y="1648942"/>
                      <a:pt x="15420" y="1690567"/>
                    </a:cubicBezTo>
                    <a:close/>
                  </a:path>
                </a:pathLst>
              </a:custGeom>
              <a:solidFill>
                <a:srgbClr val="49BA74"/>
              </a:solidFill>
              <a:ln w="3434"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C27C34B3-BF75-4049-89B5-11C6D6823490}"/>
                  </a:ext>
                </a:extLst>
              </p:cNvPr>
              <p:cNvSpPr/>
              <p:nvPr/>
            </p:nvSpPr>
            <p:spPr>
              <a:xfrm>
                <a:off x="6176071" y="2547070"/>
                <a:ext cx="1636066" cy="2381892"/>
              </a:xfrm>
              <a:custGeom>
                <a:avLst/>
                <a:gdLst>
                  <a:gd name="connsiteX0" fmla="*/ 1775121 w 1995538"/>
                  <a:gd name="connsiteY0" fmla="*/ 2905234 h 2905233"/>
                  <a:gd name="connsiteX1" fmla="*/ 220418 w 1995538"/>
                  <a:gd name="connsiteY1" fmla="*/ 2905234 h 2905233"/>
                  <a:gd name="connsiteX2" fmla="*/ 0 w 1995538"/>
                  <a:gd name="connsiteY2" fmla="*/ 2684816 h 2905233"/>
                  <a:gd name="connsiteX3" fmla="*/ 0 w 1995538"/>
                  <a:gd name="connsiteY3" fmla="*/ 1680367 h 2905233"/>
                  <a:gd name="connsiteX4" fmla="*/ 4739 w 1995538"/>
                  <a:gd name="connsiteY4" fmla="*/ 1678375 h 2905233"/>
                  <a:gd name="connsiteX5" fmla="*/ 155199 w 1995538"/>
                  <a:gd name="connsiteY5" fmla="*/ 1452462 h 2905233"/>
                  <a:gd name="connsiteX6" fmla="*/ 4739 w 1995538"/>
                  <a:gd name="connsiteY6" fmla="*/ 1226550 h 2905233"/>
                  <a:gd name="connsiteX7" fmla="*/ 0 w 1995538"/>
                  <a:gd name="connsiteY7" fmla="*/ 1224558 h 2905233"/>
                  <a:gd name="connsiteX8" fmla="*/ 0 w 1995538"/>
                  <a:gd name="connsiteY8" fmla="*/ 220418 h 2905233"/>
                  <a:gd name="connsiteX9" fmla="*/ 220418 w 1995538"/>
                  <a:gd name="connsiteY9" fmla="*/ 0 h 2905233"/>
                  <a:gd name="connsiteX10" fmla="*/ 1775121 w 1995538"/>
                  <a:gd name="connsiteY10" fmla="*/ 0 h 2905233"/>
                  <a:gd name="connsiteX11" fmla="*/ 1995539 w 1995538"/>
                  <a:gd name="connsiteY11" fmla="*/ 220418 h 2905233"/>
                  <a:gd name="connsiteX12" fmla="*/ 1995539 w 1995538"/>
                  <a:gd name="connsiteY12" fmla="*/ 1219200 h 2905233"/>
                  <a:gd name="connsiteX13" fmla="*/ 1990318 w 1995538"/>
                  <a:gd name="connsiteY13" fmla="*/ 1220986 h 2905233"/>
                  <a:gd name="connsiteX14" fmla="*/ 1825057 w 1995538"/>
                  <a:gd name="connsiteY14" fmla="*/ 1452462 h 2905233"/>
                  <a:gd name="connsiteX15" fmla="*/ 1990318 w 1995538"/>
                  <a:gd name="connsiteY15" fmla="*/ 1683939 h 2905233"/>
                  <a:gd name="connsiteX16" fmla="*/ 1995539 w 1995538"/>
                  <a:gd name="connsiteY16" fmla="*/ 1685724 h 2905233"/>
                  <a:gd name="connsiteX17" fmla="*/ 1995539 w 1995538"/>
                  <a:gd name="connsiteY17" fmla="*/ 2684816 h 2905233"/>
                  <a:gd name="connsiteX18" fmla="*/ 1775121 w 1995538"/>
                  <a:gd name="connsiteY18" fmla="*/ 2905234 h 2905233"/>
                  <a:gd name="connsiteX19" fmla="*/ 15420 w 1995538"/>
                  <a:gd name="connsiteY19" fmla="*/ 1690567 h 2905233"/>
                  <a:gd name="connsiteX20" fmla="*/ 15420 w 1995538"/>
                  <a:gd name="connsiteY20" fmla="*/ 2684816 h 2905233"/>
                  <a:gd name="connsiteX21" fmla="*/ 220383 w 1995538"/>
                  <a:gd name="connsiteY21" fmla="*/ 2889814 h 2905233"/>
                  <a:gd name="connsiteX22" fmla="*/ 1775087 w 1995538"/>
                  <a:gd name="connsiteY22" fmla="*/ 2889814 h 2905233"/>
                  <a:gd name="connsiteX23" fmla="*/ 1980050 w 1995538"/>
                  <a:gd name="connsiteY23" fmla="*/ 2684816 h 2905233"/>
                  <a:gd name="connsiteX24" fmla="*/ 1980050 w 1995538"/>
                  <a:gd name="connsiteY24" fmla="*/ 1696680 h 2905233"/>
                  <a:gd name="connsiteX25" fmla="*/ 1809602 w 1995538"/>
                  <a:gd name="connsiteY25" fmla="*/ 1452428 h 2905233"/>
                  <a:gd name="connsiteX26" fmla="*/ 1980050 w 1995538"/>
                  <a:gd name="connsiteY26" fmla="*/ 1208176 h 2905233"/>
                  <a:gd name="connsiteX27" fmla="*/ 1980050 w 1995538"/>
                  <a:gd name="connsiteY27" fmla="*/ 220418 h 2905233"/>
                  <a:gd name="connsiteX28" fmla="*/ 1775087 w 1995538"/>
                  <a:gd name="connsiteY28" fmla="*/ 15455 h 2905233"/>
                  <a:gd name="connsiteX29" fmla="*/ 220383 w 1995538"/>
                  <a:gd name="connsiteY29" fmla="*/ 15455 h 2905233"/>
                  <a:gd name="connsiteX30" fmla="*/ 15420 w 1995538"/>
                  <a:gd name="connsiteY30" fmla="*/ 220418 h 2905233"/>
                  <a:gd name="connsiteX31" fmla="*/ 15420 w 1995538"/>
                  <a:gd name="connsiteY31" fmla="*/ 1214323 h 2905233"/>
                  <a:gd name="connsiteX32" fmla="*/ 170654 w 1995538"/>
                  <a:gd name="connsiteY32" fmla="*/ 1452462 h 2905233"/>
                  <a:gd name="connsiteX33" fmla="*/ 15420 w 1995538"/>
                  <a:gd name="connsiteY33" fmla="*/ 1690567 h 290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95538" h="2905233">
                    <a:moveTo>
                      <a:pt x="1775121" y="2905234"/>
                    </a:moveTo>
                    <a:lnTo>
                      <a:pt x="220418" y="2905234"/>
                    </a:lnTo>
                    <a:cubicBezTo>
                      <a:pt x="98876" y="2905234"/>
                      <a:pt x="0" y="2806358"/>
                      <a:pt x="0" y="2684816"/>
                    </a:cubicBezTo>
                    <a:lnTo>
                      <a:pt x="0" y="1680367"/>
                    </a:lnTo>
                    <a:lnTo>
                      <a:pt x="4739" y="1678375"/>
                    </a:lnTo>
                    <a:cubicBezTo>
                      <a:pt x="96162" y="1640185"/>
                      <a:pt x="155199" y="1551509"/>
                      <a:pt x="155199" y="1452462"/>
                    </a:cubicBezTo>
                    <a:cubicBezTo>
                      <a:pt x="155199" y="1353415"/>
                      <a:pt x="96128" y="1264740"/>
                      <a:pt x="4739" y="1226550"/>
                    </a:cubicBezTo>
                    <a:lnTo>
                      <a:pt x="0" y="1224558"/>
                    </a:lnTo>
                    <a:lnTo>
                      <a:pt x="0" y="220418"/>
                    </a:lnTo>
                    <a:cubicBezTo>
                      <a:pt x="0" y="98875"/>
                      <a:pt x="98876" y="0"/>
                      <a:pt x="220418" y="0"/>
                    </a:cubicBezTo>
                    <a:lnTo>
                      <a:pt x="1775121" y="0"/>
                    </a:lnTo>
                    <a:cubicBezTo>
                      <a:pt x="1896663" y="0"/>
                      <a:pt x="1995539" y="98875"/>
                      <a:pt x="1995539" y="220418"/>
                    </a:cubicBezTo>
                    <a:lnTo>
                      <a:pt x="1995539" y="1219200"/>
                    </a:lnTo>
                    <a:lnTo>
                      <a:pt x="1990318" y="1220986"/>
                    </a:lnTo>
                    <a:cubicBezTo>
                      <a:pt x="1891477" y="1254918"/>
                      <a:pt x="1825057" y="1347954"/>
                      <a:pt x="1825057" y="1452462"/>
                    </a:cubicBezTo>
                    <a:cubicBezTo>
                      <a:pt x="1825057" y="1556970"/>
                      <a:pt x="1891477" y="1650007"/>
                      <a:pt x="1990318" y="1683939"/>
                    </a:cubicBezTo>
                    <a:lnTo>
                      <a:pt x="1995539" y="1685724"/>
                    </a:lnTo>
                    <a:lnTo>
                      <a:pt x="1995539" y="2684816"/>
                    </a:lnTo>
                    <a:cubicBezTo>
                      <a:pt x="1995539" y="2806358"/>
                      <a:pt x="1896663" y="2905234"/>
                      <a:pt x="1775121" y="2905234"/>
                    </a:cubicBezTo>
                    <a:close/>
                    <a:moveTo>
                      <a:pt x="15420" y="1690567"/>
                    </a:moveTo>
                    <a:lnTo>
                      <a:pt x="15420" y="2684816"/>
                    </a:lnTo>
                    <a:cubicBezTo>
                      <a:pt x="15420" y="2797841"/>
                      <a:pt x="107358" y="2889814"/>
                      <a:pt x="220383" y="2889814"/>
                    </a:cubicBezTo>
                    <a:lnTo>
                      <a:pt x="1775087" y="2889814"/>
                    </a:lnTo>
                    <a:cubicBezTo>
                      <a:pt x="1888112" y="2889814"/>
                      <a:pt x="1980050" y="2797875"/>
                      <a:pt x="1980050" y="2684816"/>
                    </a:cubicBezTo>
                    <a:lnTo>
                      <a:pt x="1980050" y="1696680"/>
                    </a:lnTo>
                    <a:cubicBezTo>
                      <a:pt x="1877843" y="1659143"/>
                      <a:pt x="1809602" y="1561710"/>
                      <a:pt x="1809602" y="1452428"/>
                    </a:cubicBezTo>
                    <a:cubicBezTo>
                      <a:pt x="1809602" y="1343146"/>
                      <a:pt x="1877877" y="1245713"/>
                      <a:pt x="1980050" y="1208176"/>
                    </a:cubicBezTo>
                    <a:lnTo>
                      <a:pt x="1980050" y="220418"/>
                    </a:lnTo>
                    <a:cubicBezTo>
                      <a:pt x="1980050" y="107393"/>
                      <a:pt x="1888112" y="15455"/>
                      <a:pt x="1775087" y="15455"/>
                    </a:cubicBezTo>
                    <a:lnTo>
                      <a:pt x="220383" y="15455"/>
                    </a:lnTo>
                    <a:cubicBezTo>
                      <a:pt x="107358" y="15455"/>
                      <a:pt x="15420" y="107393"/>
                      <a:pt x="15420" y="220418"/>
                    </a:cubicBezTo>
                    <a:lnTo>
                      <a:pt x="15420" y="1214323"/>
                    </a:lnTo>
                    <a:cubicBezTo>
                      <a:pt x="109900" y="1255982"/>
                      <a:pt x="170654" y="1348882"/>
                      <a:pt x="170654" y="1452462"/>
                    </a:cubicBezTo>
                    <a:cubicBezTo>
                      <a:pt x="170654" y="1556008"/>
                      <a:pt x="109900" y="1648942"/>
                      <a:pt x="15420" y="1690567"/>
                    </a:cubicBezTo>
                    <a:close/>
                  </a:path>
                </a:pathLst>
              </a:custGeom>
              <a:solidFill>
                <a:srgbClr val="49BA74"/>
              </a:solidFill>
              <a:ln w="3434"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1B5525CB-E859-4DA5-B791-3569268A7C7E}"/>
                  </a:ext>
                </a:extLst>
              </p:cNvPr>
              <p:cNvSpPr/>
              <p:nvPr/>
            </p:nvSpPr>
            <p:spPr>
              <a:xfrm>
                <a:off x="857247" y="2547070"/>
                <a:ext cx="1636066" cy="2381892"/>
              </a:xfrm>
              <a:custGeom>
                <a:avLst/>
                <a:gdLst>
                  <a:gd name="connsiteX0" fmla="*/ 1775155 w 1995538"/>
                  <a:gd name="connsiteY0" fmla="*/ 2905234 h 2905233"/>
                  <a:gd name="connsiteX1" fmla="*/ 220418 w 1995538"/>
                  <a:gd name="connsiteY1" fmla="*/ 2905234 h 2905233"/>
                  <a:gd name="connsiteX2" fmla="*/ 0 w 1995538"/>
                  <a:gd name="connsiteY2" fmla="*/ 2684816 h 2905233"/>
                  <a:gd name="connsiteX3" fmla="*/ 0 w 1995538"/>
                  <a:gd name="connsiteY3" fmla="*/ 220418 h 2905233"/>
                  <a:gd name="connsiteX4" fmla="*/ 220418 w 1995538"/>
                  <a:gd name="connsiteY4" fmla="*/ 0 h 2905233"/>
                  <a:gd name="connsiteX5" fmla="*/ 1775121 w 1995538"/>
                  <a:gd name="connsiteY5" fmla="*/ 0 h 2905233"/>
                  <a:gd name="connsiteX6" fmla="*/ 1995538 w 1995538"/>
                  <a:gd name="connsiteY6" fmla="*/ 220418 h 2905233"/>
                  <a:gd name="connsiteX7" fmla="*/ 1995538 w 1995538"/>
                  <a:gd name="connsiteY7" fmla="*/ 1219372 h 2905233"/>
                  <a:gd name="connsiteX8" fmla="*/ 1990353 w 1995538"/>
                  <a:gd name="connsiteY8" fmla="*/ 1221158 h 2905233"/>
                  <a:gd name="connsiteX9" fmla="*/ 1825606 w 1995538"/>
                  <a:gd name="connsiteY9" fmla="*/ 1452462 h 2905233"/>
                  <a:gd name="connsiteX10" fmla="*/ 1990353 w 1995538"/>
                  <a:gd name="connsiteY10" fmla="*/ 1683767 h 2905233"/>
                  <a:gd name="connsiteX11" fmla="*/ 1995538 w 1995538"/>
                  <a:gd name="connsiteY11" fmla="*/ 1685553 h 2905233"/>
                  <a:gd name="connsiteX12" fmla="*/ 1995538 w 1995538"/>
                  <a:gd name="connsiteY12" fmla="*/ 2684816 h 2905233"/>
                  <a:gd name="connsiteX13" fmla="*/ 1775155 w 1995538"/>
                  <a:gd name="connsiteY13" fmla="*/ 2905234 h 2905233"/>
                  <a:gd name="connsiteX14" fmla="*/ 220418 w 1995538"/>
                  <a:gd name="connsiteY14" fmla="*/ 15420 h 2905233"/>
                  <a:gd name="connsiteX15" fmla="*/ 15455 w 1995538"/>
                  <a:gd name="connsiteY15" fmla="*/ 220383 h 2905233"/>
                  <a:gd name="connsiteX16" fmla="*/ 15455 w 1995538"/>
                  <a:gd name="connsiteY16" fmla="*/ 2684782 h 2905233"/>
                  <a:gd name="connsiteX17" fmla="*/ 220418 w 1995538"/>
                  <a:gd name="connsiteY17" fmla="*/ 2889779 h 2905233"/>
                  <a:gd name="connsiteX18" fmla="*/ 1775121 w 1995538"/>
                  <a:gd name="connsiteY18" fmla="*/ 2889779 h 2905233"/>
                  <a:gd name="connsiteX19" fmla="*/ 1980084 w 1995538"/>
                  <a:gd name="connsiteY19" fmla="*/ 2684782 h 2905233"/>
                  <a:gd name="connsiteX20" fmla="*/ 1980084 w 1995538"/>
                  <a:gd name="connsiteY20" fmla="*/ 1696508 h 2905233"/>
                  <a:gd name="connsiteX21" fmla="*/ 1810151 w 1995538"/>
                  <a:gd name="connsiteY21" fmla="*/ 1452462 h 2905233"/>
                  <a:gd name="connsiteX22" fmla="*/ 1980084 w 1995538"/>
                  <a:gd name="connsiteY22" fmla="*/ 1208416 h 2905233"/>
                  <a:gd name="connsiteX23" fmla="*/ 1980084 w 1995538"/>
                  <a:gd name="connsiteY23" fmla="*/ 220418 h 2905233"/>
                  <a:gd name="connsiteX24" fmla="*/ 1775121 w 1995538"/>
                  <a:gd name="connsiteY24" fmla="*/ 15455 h 2905233"/>
                  <a:gd name="connsiteX25" fmla="*/ 220418 w 1995538"/>
                  <a:gd name="connsiteY25" fmla="*/ 15455 h 290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95538" h="2905233">
                    <a:moveTo>
                      <a:pt x="1775155" y="2905234"/>
                    </a:moveTo>
                    <a:lnTo>
                      <a:pt x="220418" y="2905234"/>
                    </a:lnTo>
                    <a:cubicBezTo>
                      <a:pt x="98875" y="2905234"/>
                      <a:pt x="0" y="2806358"/>
                      <a:pt x="0" y="2684816"/>
                    </a:cubicBezTo>
                    <a:lnTo>
                      <a:pt x="0" y="220418"/>
                    </a:lnTo>
                    <a:cubicBezTo>
                      <a:pt x="0" y="98875"/>
                      <a:pt x="98875" y="0"/>
                      <a:pt x="220418" y="0"/>
                    </a:cubicBezTo>
                    <a:lnTo>
                      <a:pt x="1775121" y="0"/>
                    </a:lnTo>
                    <a:cubicBezTo>
                      <a:pt x="1896663" y="0"/>
                      <a:pt x="1995538" y="98875"/>
                      <a:pt x="1995538" y="220418"/>
                    </a:cubicBezTo>
                    <a:lnTo>
                      <a:pt x="1995538" y="1219372"/>
                    </a:lnTo>
                    <a:lnTo>
                      <a:pt x="1990353" y="1221158"/>
                    </a:lnTo>
                    <a:cubicBezTo>
                      <a:pt x="1891821" y="1255227"/>
                      <a:pt x="1825606" y="1348195"/>
                      <a:pt x="1825606" y="1452462"/>
                    </a:cubicBezTo>
                    <a:cubicBezTo>
                      <a:pt x="1825606" y="1556730"/>
                      <a:pt x="1891821" y="1649698"/>
                      <a:pt x="1990353" y="1683767"/>
                    </a:cubicBezTo>
                    <a:lnTo>
                      <a:pt x="1995538" y="1685553"/>
                    </a:lnTo>
                    <a:lnTo>
                      <a:pt x="1995538" y="2684816"/>
                    </a:lnTo>
                    <a:cubicBezTo>
                      <a:pt x="1995573" y="2806358"/>
                      <a:pt x="1896698" y="2905234"/>
                      <a:pt x="1775155" y="2905234"/>
                    </a:cubicBezTo>
                    <a:close/>
                    <a:moveTo>
                      <a:pt x="220418" y="15420"/>
                    </a:moveTo>
                    <a:cubicBezTo>
                      <a:pt x="107393" y="15420"/>
                      <a:pt x="15455" y="107358"/>
                      <a:pt x="15455" y="220383"/>
                    </a:cubicBezTo>
                    <a:lnTo>
                      <a:pt x="15455" y="2684782"/>
                    </a:lnTo>
                    <a:cubicBezTo>
                      <a:pt x="15455" y="2797807"/>
                      <a:pt x="107393" y="2889779"/>
                      <a:pt x="220418" y="2889779"/>
                    </a:cubicBezTo>
                    <a:lnTo>
                      <a:pt x="1775121" y="2889779"/>
                    </a:lnTo>
                    <a:cubicBezTo>
                      <a:pt x="1888146" y="2889779"/>
                      <a:pt x="1980084" y="2797841"/>
                      <a:pt x="1980084" y="2684782"/>
                    </a:cubicBezTo>
                    <a:lnTo>
                      <a:pt x="1980084" y="1696508"/>
                    </a:lnTo>
                    <a:cubicBezTo>
                      <a:pt x="1878186" y="1658833"/>
                      <a:pt x="1810151" y="1561469"/>
                      <a:pt x="1810151" y="1452462"/>
                    </a:cubicBezTo>
                    <a:cubicBezTo>
                      <a:pt x="1810151" y="1343455"/>
                      <a:pt x="1878221" y="1246091"/>
                      <a:pt x="1980084" y="1208416"/>
                    </a:cubicBezTo>
                    <a:lnTo>
                      <a:pt x="1980084" y="220418"/>
                    </a:lnTo>
                    <a:cubicBezTo>
                      <a:pt x="1980084" y="107393"/>
                      <a:pt x="1888146" y="15455"/>
                      <a:pt x="1775121" y="15455"/>
                    </a:cubicBezTo>
                    <a:lnTo>
                      <a:pt x="220418" y="15455"/>
                    </a:lnTo>
                    <a:close/>
                  </a:path>
                </a:pathLst>
              </a:custGeom>
              <a:solidFill>
                <a:srgbClr val="49BA74"/>
              </a:solidFill>
              <a:ln w="3434" cap="flat">
                <a:noFill/>
                <a:prstDash val="solid"/>
                <a:miter/>
              </a:ln>
            </p:spPr>
            <p:txBody>
              <a:bodyPr rtlCol="0" anchor="ctr"/>
              <a:lstStyle/>
              <a:p>
                <a:endParaRPr lang="en-US"/>
              </a:p>
            </p:txBody>
          </p:sp>
          <p:sp>
            <p:nvSpPr>
              <p:cNvPr id="279" name="TextBox 278">
                <a:extLst>
                  <a:ext uri="{FF2B5EF4-FFF2-40B4-BE49-F238E27FC236}">
                    <a16:creationId xmlns:a16="http://schemas.microsoft.com/office/drawing/2014/main" id="{0374AECD-6236-4E00-8FBD-B7F3B4FA3DB3}"/>
                  </a:ext>
                </a:extLst>
              </p:cNvPr>
              <p:cNvSpPr txBox="1"/>
              <p:nvPr/>
            </p:nvSpPr>
            <p:spPr>
              <a:xfrm>
                <a:off x="974205" y="2657897"/>
                <a:ext cx="1373652" cy="272521"/>
              </a:xfrm>
              <a:prstGeom prst="rect">
                <a:avLst/>
              </a:prstGeom>
              <a:noFill/>
            </p:spPr>
            <p:txBody>
              <a:bodyPr wrap="square">
                <a:spAutoFit/>
              </a:bodyPr>
              <a:lstStyle/>
              <a:p>
                <a:r>
                  <a:rPr lang="en-MY" sz="1600" b="1" dirty="0">
                    <a:gradFill>
                      <a:gsLst>
                        <a:gs pos="0">
                          <a:srgbClr val="12868F"/>
                        </a:gs>
                        <a:gs pos="100000">
                          <a:srgbClr val="49BA74"/>
                        </a:gs>
                      </a:gsLst>
                      <a:lin ang="5400000" scaled="1"/>
                    </a:gradFill>
                    <a:latin typeface="Montserrat" panose="00000500000000000000" pitchFamily="2" charset="0"/>
                    <a:ea typeface="Open Sans Light" panose="020B0306030504020204" pitchFamily="34" charset="0"/>
                    <a:cs typeface="Open Sans Light" panose="020B0306030504020204" pitchFamily="34" charset="0"/>
                  </a:rPr>
                  <a:t>Q1 - 2022</a:t>
                </a:r>
              </a:p>
            </p:txBody>
          </p:sp>
          <p:sp>
            <p:nvSpPr>
              <p:cNvPr id="280" name="TextBox 279">
                <a:extLst>
                  <a:ext uri="{FF2B5EF4-FFF2-40B4-BE49-F238E27FC236}">
                    <a16:creationId xmlns:a16="http://schemas.microsoft.com/office/drawing/2014/main" id="{D0591AA0-3FDD-4C7D-9B79-9D2766F8226C}"/>
                  </a:ext>
                </a:extLst>
              </p:cNvPr>
              <p:cNvSpPr txBox="1"/>
              <p:nvPr/>
            </p:nvSpPr>
            <p:spPr>
              <a:xfrm>
                <a:off x="2737244" y="2657897"/>
                <a:ext cx="1373652" cy="272521"/>
              </a:xfrm>
              <a:prstGeom prst="rect">
                <a:avLst/>
              </a:prstGeom>
              <a:noFill/>
            </p:spPr>
            <p:txBody>
              <a:bodyPr wrap="square">
                <a:spAutoFit/>
              </a:bodyPr>
              <a:lstStyle/>
              <a:p>
                <a:r>
                  <a:rPr lang="en-MY" sz="1600" b="1" dirty="0" smtClean="0">
                    <a:gradFill>
                      <a:gsLst>
                        <a:gs pos="0">
                          <a:srgbClr val="12868F"/>
                        </a:gs>
                        <a:gs pos="100000">
                          <a:srgbClr val="49BA74"/>
                        </a:gs>
                      </a:gsLst>
                      <a:lin ang="5400000" scaled="1"/>
                    </a:gradFill>
                    <a:latin typeface="Montserrat" panose="00000500000000000000" pitchFamily="2" charset="0"/>
                    <a:ea typeface="Open Sans Light" panose="020B0306030504020204" pitchFamily="34" charset="0"/>
                    <a:cs typeface="Open Sans Light" panose="020B0306030504020204" pitchFamily="34" charset="0"/>
                  </a:rPr>
                  <a:t>TBA</a:t>
                </a:r>
                <a:endParaRPr lang="en-MY" sz="1600" b="1" dirty="0">
                  <a:gradFill>
                    <a:gsLst>
                      <a:gs pos="0">
                        <a:srgbClr val="12868F"/>
                      </a:gs>
                      <a:gs pos="100000">
                        <a:srgbClr val="49BA74"/>
                      </a:gs>
                    </a:gsLst>
                    <a:lin ang="5400000" scaled="1"/>
                  </a:gradFill>
                  <a:latin typeface="Montserrat" panose="00000500000000000000" pitchFamily="2" charset="0"/>
                  <a:ea typeface="Open Sans Light" panose="020B0306030504020204" pitchFamily="34" charset="0"/>
                  <a:cs typeface="Open Sans Light" panose="020B0306030504020204" pitchFamily="34" charset="0"/>
                </a:endParaRPr>
              </a:p>
            </p:txBody>
          </p:sp>
          <p:sp>
            <p:nvSpPr>
              <p:cNvPr id="281" name="TextBox 280">
                <a:extLst>
                  <a:ext uri="{FF2B5EF4-FFF2-40B4-BE49-F238E27FC236}">
                    <a16:creationId xmlns:a16="http://schemas.microsoft.com/office/drawing/2014/main" id="{E2E653AC-B3CD-431F-A3F8-D9F1ABCD1D95}"/>
                  </a:ext>
                </a:extLst>
              </p:cNvPr>
              <p:cNvSpPr txBox="1"/>
              <p:nvPr/>
            </p:nvSpPr>
            <p:spPr>
              <a:xfrm>
                <a:off x="4539631" y="2657897"/>
                <a:ext cx="1373652" cy="272521"/>
              </a:xfrm>
              <a:prstGeom prst="rect">
                <a:avLst/>
              </a:prstGeom>
              <a:noFill/>
            </p:spPr>
            <p:txBody>
              <a:bodyPr wrap="square">
                <a:spAutoFit/>
              </a:bodyPr>
              <a:lstStyle/>
              <a:p>
                <a:pPr algn="ctr"/>
                <a:r>
                  <a:rPr lang="en-MY" sz="1600" b="1" dirty="0" smtClean="0">
                    <a:gradFill>
                      <a:gsLst>
                        <a:gs pos="0">
                          <a:srgbClr val="12868F"/>
                        </a:gs>
                        <a:gs pos="100000">
                          <a:srgbClr val="49BA74"/>
                        </a:gs>
                      </a:gsLst>
                      <a:lin ang="5400000" scaled="1"/>
                    </a:gradFill>
                    <a:latin typeface="Montserrat" panose="00000500000000000000" pitchFamily="2" charset="0"/>
                    <a:ea typeface="Open Sans Light" panose="020B0306030504020204" pitchFamily="34" charset="0"/>
                    <a:cs typeface="Open Sans Light" panose="020B0306030504020204" pitchFamily="34" charset="0"/>
                  </a:rPr>
                  <a:t>TBA</a:t>
                </a:r>
                <a:endParaRPr lang="en-MY" sz="1600" b="1" dirty="0">
                  <a:gradFill>
                    <a:gsLst>
                      <a:gs pos="0">
                        <a:srgbClr val="12868F"/>
                      </a:gs>
                      <a:gs pos="100000">
                        <a:srgbClr val="49BA74"/>
                      </a:gs>
                    </a:gsLst>
                    <a:lin ang="5400000" scaled="1"/>
                  </a:gradFill>
                  <a:latin typeface="Montserrat" panose="00000500000000000000" pitchFamily="2" charset="0"/>
                  <a:ea typeface="Open Sans Light" panose="020B0306030504020204" pitchFamily="34" charset="0"/>
                  <a:cs typeface="Open Sans Light" panose="020B0306030504020204" pitchFamily="34" charset="0"/>
                </a:endParaRPr>
              </a:p>
            </p:txBody>
          </p:sp>
          <p:sp>
            <p:nvSpPr>
              <p:cNvPr id="282" name="TextBox 281">
                <a:extLst>
                  <a:ext uri="{FF2B5EF4-FFF2-40B4-BE49-F238E27FC236}">
                    <a16:creationId xmlns:a16="http://schemas.microsoft.com/office/drawing/2014/main" id="{DBEE32D8-186C-407A-8BA6-5C5C47036671}"/>
                  </a:ext>
                </a:extLst>
              </p:cNvPr>
              <p:cNvSpPr txBox="1"/>
              <p:nvPr/>
            </p:nvSpPr>
            <p:spPr>
              <a:xfrm>
                <a:off x="6307277" y="2657897"/>
                <a:ext cx="1373652" cy="272521"/>
              </a:xfrm>
              <a:prstGeom prst="rect">
                <a:avLst/>
              </a:prstGeom>
              <a:noFill/>
            </p:spPr>
            <p:txBody>
              <a:bodyPr wrap="square">
                <a:spAutoFit/>
              </a:bodyPr>
              <a:lstStyle/>
              <a:p>
                <a:pPr algn="ctr"/>
                <a:r>
                  <a:rPr lang="en-MY" sz="1600" b="1" dirty="0" smtClean="0">
                    <a:gradFill>
                      <a:gsLst>
                        <a:gs pos="0">
                          <a:srgbClr val="12868F"/>
                        </a:gs>
                        <a:gs pos="100000">
                          <a:srgbClr val="49BA74"/>
                        </a:gs>
                      </a:gsLst>
                      <a:lin ang="5400000" scaled="1"/>
                    </a:gradFill>
                    <a:latin typeface="Montserrat" panose="00000500000000000000" pitchFamily="2" charset="0"/>
                    <a:ea typeface="Open Sans Light" panose="020B0306030504020204" pitchFamily="34" charset="0"/>
                    <a:cs typeface="Open Sans Light" panose="020B0306030504020204" pitchFamily="34" charset="0"/>
                  </a:rPr>
                  <a:t>TBA</a:t>
                </a:r>
                <a:endParaRPr lang="en-MY" sz="1600" b="1" dirty="0">
                  <a:gradFill>
                    <a:gsLst>
                      <a:gs pos="0">
                        <a:srgbClr val="12868F"/>
                      </a:gs>
                      <a:gs pos="100000">
                        <a:srgbClr val="49BA74"/>
                      </a:gs>
                    </a:gsLst>
                    <a:lin ang="5400000" scaled="1"/>
                  </a:gradFill>
                  <a:latin typeface="Montserrat" panose="00000500000000000000" pitchFamily="2" charset="0"/>
                  <a:ea typeface="Open Sans Light" panose="020B0306030504020204" pitchFamily="34" charset="0"/>
                  <a:cs typeface="Open Sans Light" panose="020B0306030504020204" pitchFamily="34" charset="0"/>
                </a:endParaRPr>
              </a:p>
            </p:txBody>
          </p:sp>
          <p:sp>
            <p:nvSpPr>
              <p:cNvPr id="283" name="TextBox 282">
                <a:extLst>
                  <a:ext uri="{FF2B5EF4-FFF2-40B4-BE49-F238E27FC236}">
                    <a16:creationId xmlns:a16="http://schemas.microsoft.com/office/drawing/2014/main" id="{521DB5E8-484B-48B8-868D-965C3A6C8543}"/>
                  </a:ext>
                </a:extLst>
              </p:cNvPr>
              <p:cNvSpPr txBox="1"/>
              <p:nvPr/>
            </p:nvSpPr>
            <p:spPr>
              <a:xfrm>
                <a:off x="8074923" y="2657897"/>
                <a:ext cx="1373652" cy="272521"/>
              </a:xfrm>
              <a:prstGeom prst="rect">
                <a:avLst/>
              </a:prstGeom>
              <a:noFill/>
            </p:spPr>
            <p:txBody>
              <a:bodyPr wrap="square">
                <a:spAutoFit/>
              </a:bodyPr>
              <a:lstStyle/>
              <a:p>
                <a:pPr algn="ctr"/>
                <a:r>
                  <a:rPr lang="en-MY" sz="1600" b="1" dirty="0">
                    <a:gradFill>
                      <a:gsLst>
                        <a:gs pos="0">
                          <a:srgbClr val="12868F"/>
                        </a:gs>
                        <a:gs pos="100000">
                          <a:srgbClr val="49BA74"/>
                        </a:gs>
                      </a:gsLst>
                      <a:lin ang="5400000" scaled="1"/>
                    </a:gradFill>
                    <a:latin typeface="Montserrat" panose="00000500000000000000" pitchFamily="2" charset="0"/>
                    <a:ea typeface="Open Sans Light" panose="020B0306030504020204" pitchFamily="34" charset="0"/>
                    <a:cs typeface="Open Sans Light" panose="020B0306030504020204" pitchFamily="34" charset="0"/>
                  </a:rPr>
                  <a:t>Future</a:t>
                </a:r>
              </a:p>
            </p:txBody>
          </p:sp>
          <p:sp>
            <p:nvSpPr>
              <p:cNvPr id="285" name="Freeform: Shape 284">
                <a:extLst>
                  <a:ext uri="{FF2B5EF4-FFF2-40B4-BE49-F238E27FC236}">
                    <a16:creationId xmlns:a16="http://schemas.microsoft.com/office/drawing/2014/main" id="{6B87630A-6BBE-4EB9-B73B-84D85B6EF476}"/>
                  </a:ext>
                </a:extLst>
              </p:cNvPr>
              <p:cNvSpPr/>
              <p:nvPr/>
            </p:nvSpPr>
            <p:spPr>
              <a:xfrm flipH="1">
                <a:off x="7923640" y="2547070"/>
                <a:ext cx="1636066" cy="2381892"/>
              </a:xfrm>
              <a:custGeom>
                <a:avLst/>
                <a:gdLst>
                  <a:gd name="connsiteX0" fmla="*/ 1775155 w 1995538"/>
                  <a:gd name="connsiteY0" fmla="*/ 2905234 h 2905233"/>
                  <a:gd name="connsiteX1" fmla="*/ 220418 w 1995538"/>
                  <a:gd name="connsiteY1" fmla="*/ 2905234 h 2905233"/>
                  <a:gd name="connsiteX2" fmla="*/ 0 w 1995538"/>
                  <a:gd name="connsiteY2" fmla="*/ 2684816 h 2905233"/>
                  <a:gd name="connsiteX3" fmla="*/ 0 w 1995538"/>
                  <a:gd name="connsiteY3" fmla="*/ 220418 h 2905233"/>
                  <a:gd name="connsiteX4" fmla="*/ 220418 w 1995538"/>
                  <a:gd name="connsiteY4" fmla="*/ 0 h 2905233"/>
                  <a:gd name="connsiteX5" fmla="*/ 1775121 w 1995538"/>
                  <a:gd name="connsiteY5" fmla="*/ 0 h 2905233"/>
                  <a:gd name="connsiteX6" fmla="*/ 1995538 w 1995538"/>
                  <a:gd name="connsiteY6" fmla="*/ 220418 h 2905233"/>
                  <a:gd name="connsiteX7" fmla="*/ 1995538 w 1995538"/>
                  <a:gd name="connsiteY7" fmla="*/ 1219372 h 2905233"/>
                  <a:gd name="connsiteX8" fmla="*/ 1990353 w 1995538"/>
                  <a:gd name="connsiteY8" fmla="*/ 1221158 h 2905233"/>
                  <a:gd name="connsiteX9" fmla="*/ 1825606 w 1995538"/>
                  <a:gd name="connsiteY9" fmla="*/ 1452462 h 2905233"/>
                  <a:gd name="connsiteX10" fmla="*/ 1990353 w 1995538"/>
                  <a:gd name="connsiteY10" fmla="*/ 1683767 h 2905233"/>
                  <a:gd name="connsiteX11" fmla="*/ 1995538 w 1995538"/>
                  <a:gd name="connsiteY11" fmla="*/ 1685553 h 2905233"/>
                  <a:gd name="connsiteX12" fmla="*/ 1995538 w 1995538"/>
                  <a:gd name="connsiteY12" fmla="*/ 2684816 h 2905233"/>
                  <a:gd name="connsiteX13" fmla="*/ 1775155 w 1995538"/>
                  <a:gd name="connsiteY13" fmla="*/ 2905234 h 2905233"/>
                  <a:gd name="connsiteX14" fmla="*/ 220418 w 1995538"/>
                  <a:gd name="connsiteY14" fmla="*/ 15420 h 2905233"/>
                  <a:gd name="connsiteX15" fmla="*/ 15455 w 1995538"/>
                  <a:gd name="connsiteY15" fmla="*/ 220383 h 2905233"/>
                  <a:gd name="connsiteX16" fmla="*/ 15455 w 1995538"/>
                  <a:gd name="connsiteY16" fmla="*/ 2684782 h 2905233"/>
                  <a:gd name="connsiteX17" fmla="*/ 220418 w 1995538"/>
                  <a:gd name="connsiteY17" fmla="*/ 2889779 h 2905233"/>
                  <a:gd name="connsiteX18" fmla="*/ 1775121 w 1995538"/>
                  <a:gd name="connsiteY18" fmla="*/ 2889779 h 2905233"/>
                  <a:gd name="connsiteX19" fmla="*/ 1980084 w 1995538"/>
                  <a:gd name="connsiteY19" fmla="*/ 2684782 h 2905233"/>
                  <a:gd name="connsiteX20" fmla="*/ 1980084 w 1995538"/>
                  <a:gd name="connsiteY20" fmla="*/ 1696508 h 2905233"/>
                  <a:gd name="connsiteX21" fmla="*/ 1810151 w 1995538"/>
                  <a:gd name="connsiteY21" fmla="*/ 1452462 h 2905233"/>
                  <a:gd name="connsiteX22" fmla="*/ 1980084 w 1995538"/>
                  <a:gd name="connsiteY22" fmla="*/ 1208416 h 2905233"/>
                  <a:gd name="connsiteX23" fmla="*/ 1980084 w 1995538"/>
                  <a:gd name="connsiteY23" fmla="*/ 220418 h 2905233"/>
                  <a:gd name="connsiteX24" fmla="*/ 1775121 w 1995538"/>
                  <a:gd name="connsiteY24" fmla="*/ 15455 h 2905233"/>
                  <a:gd name="connsiteX25" fmla="*/ 220418 w 1995538"/>
                  <a:gd name="connsiteY25" fmla="*/ 15455 h 290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95538" h="2905233">
                    <a:moveTo>
                      <a:pt x="1775155" y="2905234"/>
                    </a:moveTo>
                    <a:lnTo>
                      <a:pt x="220418" y="2905234"/>
                    </a:lnTo>
                    <a:cubicBezTo>
                      <a:pt x="98875" y="2905234"/>
                      <a:pt x="0" y="2806358"/>
                      <a:pt x="0" y="2684816"/>
                    </a:cubicBezTo>
                    <a:lnTo>
                      <a:pt x="0" y="220418"/>
                    </a:lnTo>
                    <a:cubicBezTo>
                      <a:pt x="0" y="98875"/>
                      <a:pt x="98875" y="0"/>
                      <a:pt x="220418" y="0"/>
                    </a:cubicBezTo>
                    <a:lnTo>
                      <a:pt x="1775121" y="0"/>
                    </a:lnTo>
                    <a:cubicBezTo>
                      <a:pt x="1896663" y="0"/>
                      <a:pt x="1995538" y="98875"/>
                      <a:pt x="1995538" y="220418"/>
                    </a:cubicBezTo>
                    <a:lnTo>
                      <a:pt x="1995538" y="1219372"/>
                    </a:lnTo>
                    <a:lnTo>
                      <a:pt x="1990353" y="1221158"/>
                    </a:lnTo>
                    <a:cubicBezTo>
                      <a:pt x="1891821" y="1255227"/>
                      <a:pt x="1825606" y="1348195"/>
                      <a:pt x="1825606" y="1452462"/>
                    </a:cubicBezTo>
                    <a:cubicBezTo>
                      <a:pt x="1825606" y="1556730"/>
                      <a:pt x="1891821" y="1649698"/>
                      <a:pt x="1990353" y="1683767"/>
                    </a:cubicBezTo>
                    <a:lnTo>
                      <a:pt x="1995538" y="1685553"/>
                    </a:lnTo>
                    <a:lnTo>
                      <a:pt x="1995538" y="2684816"/>
                    </a:lnTo>
                    <a:cubicBezTo>
                      <a:pt x="1995573" y="2806358"/>
                      <a:pt x="1896698" y="2905234"/>
                      <a:pt x="1775155" y="2905234"/>
                    </a:cubicBezTo>
                    <a:close/>
                    <a:moveTo>
                      <a:pt x="220418" y="15420"/>
                    </a:moveTo>
                    <a:cubicBezTo>
                      <a:pt x="107393" y="15420"/>
                      <a:pt x="15455" y="107358"/>
                      <a:pt x="15455" y="220383"/>
                    </a:cubicBezTo>
                    <a:lnTo>
                      <a:pt x="15455" y="2684782"/>
                    </a:lnTo>
                    <a:cubicBezTo>
                      <a:pt x="15455" y="2797807"/>
                      <a:pt x="107393" y="2889779"/>
                      <a:pt x="220418" y="2889779"/>
                    </a:cubicBezTo>
                    <a:lnTo>
                      <a:pt x="1775121" y="2889779"/>
                    </a:lnTo>
                    <a:cubicBezTo>
                      <a:pt x="1888146" y="2889779"/>
                      <a:pt x="1980084" y="2797841"/>
                      <a:pt x="1980084" y="2684782"/>
                    </a:cubicBezTo>
                    <a:lnTo>
                      <a:pt x="1980084" y="1696508"/>
                    </a:lnTo>
                    <a:cubicBezTo>
                      <a:pt x="1878186" y="1658833"/>
                      <a:pt x="1810151" y="1561469"/>
                      <a:pt x="1810151" y="1452462"/>
                    </a:cubicBezTo>
                    <a:cubicBezTo>
                      <a:pt x="1810151" y="1343455"/>
                      <a:pt x="1878221" y="1246091"/>
                      <a:pt x="1980084" y="1208416"/>
                    </a:cubicBezTo>
                    <a:lnTo>
                      <a:pt x="1980084" y="220418"/>
                    </a:lnTo>
                    <a:cubicBezTo>
                      <a:pt x="1980084" y="107393"/>
                      <a:pt x="1888146" y="15455"/>
                      <a:pt x="1775121" y="15455"/>
                    </a:cubicBezTo>
                    <a:lnTo>
                      <a:pt x="220418" y="15455"/>
                    </a:lnTo>
                    <a:close/>
                  </a:path>
                </a:pathLst>
              </a:custGeom>
              <a:solidFill>
                <a:srgbClr val="49BA74"/>
              </a:solidFill>
              <a:ln w="3434" cap="flat">
                <a:noFill/>
                <a:prstDash val="solid"/>
                <a:miter/>
              </a:ln>
            </p:spPr>
            <p:txBody>
              <a:bodyPr rtlCol="0" anchor="ctr"/>
              <a:lstStyle/>
              <a:p>
                <a:endParaRPr lang="en-US"/>
              </a:p>
            </p:txBody>
          </p:sp>
        </p:grpSp>
        <p:sp>
          <p:nvSpPr>
            <p:cNvPr id="286" name="TextBox 285">
              <a:extLst>
                <a:ext uri="{FF2B5EF4-FFF2-40B4-BE49-F238E27FC236}">
                  <a16:creationId xmlns:a16="http://schemas.microsoft.com/office/drawing/2014/main" id="{FEBCFD9A-7D1B-464A-AD08-AEB64CB22BC1}"/>
                </a:ext>
              </a:extLst>
            </p:cNvPr>
            <p:cNvSpPr txBox="1"/>
            <p:nvPr/>
          </p:nvSpPr>
          <p:spPr>
            <a:xfrm>
              <a:off x="921861" y="2812636"/>
              <a:ext cx="1725375" cy="1877437"/>
            </a:xfrm>
            <a:prstGeom prst="rect">
              <a:avLst/>
            </a:prstGeom>
            <a:noFill/>
          </p:spPr>
          <p:txBody>
            <a:bodyPr wrap="square">
              <a:spAutoFit/>
            </a:bodyPr>
            <a:lstStyle/>
            <a:p>
              <a:r>
                <a:rPr lang="en-US" sz="1200" b="1" dirty="0">
                  <a:solidFill>
                    <a:schemeClr val="bg1"/>
                  </a:solidFill>
                  <a:latin typeface="Montserrat" panose="00000500000000000000" pitchFamily="2" charset="0"/>
                </a:rPr>
                <a:t>Concept and </a:t>
              </a:r>
              <a:r>
                <a:rPr lang="en-US" sz="1200" b="1" dirty="0" smtClean="0">
                  <a:solidFill>
                    <a:schemeClr val="bg1"/>
                  </a:solidFill>
                  <a:latin typeface="Montserrat" panose="00000500000000000000" pitchFamily="2" charset="0"/>
                </a:rPr>
                <a:t>development</a:t>
              </a:r>
              <a:br>
                <a:rPr lang="en-US" sz="1200" b="1" dirty="0" smtClean="0">
                  <a:solidFill>
                    <a:schemeClr val="bg1"/>
                  </a:solidFill>
                  <a:latin typeface="Montserrat" panose="00000500000000000000" pitchFamily="2" charset="0"/>
                </a:rPr>
              </a:br>
              <a:endParaRPr lang="en-US" sz="1200" b="1" dirty="0">
                <a:solidFill>
                  <a:schemeClr val="bg1"/>
                </a:solidFill>
                <a:latin typeface="Montserrat" panose="00000500000000000000" pitchFamily="2" charset="0"/>
              </a:endParaRPr>
            </a:p>
            <a:p>
              <a:r>
                <a:rPr lang="en-GB" sz="1000" dirty="0">
                  <a:solidFill>
                    <a:schemeClr val="bg1"/>
                  </a:solidFill>
                  <a:latin typeface="Montserrat" panose="020B0604020202020204" charset="0"/>
                </a:rPr>
                <a:t>A uniquely qualified team of 10+ professionals conceptualise the </a:t>
              </a:r>
              <a:r>
                <a:rPr lang="en-GB" sz="1000" dirty="0" err="1">
                  <a:solidFill>
                    <a:schemeClr val="bg1"/>
                  </a:solidFill>
                  <a:latin typeface="Montserrat" panose="020B0604020202020204" charset="0"/>
                </a:rPr>
                <a:t>Cloververse</a:t>
              </a:r>
              <a:r>
                <a:rPr lang="en-GB" sz="1000" dirty="0">
                  <a:solidFill>
                    <a:schemeClr val="bg1"/>
                  </a:solidFill>
                  <a:latin typeface="Montserrat" panose="020B0604020202020204" charset="0"/>
                </a:rPr>
                <a:t> vision to ensure a fundamentally </a:t>
              </a:r>
              <a:r>
                <a:rPr lang="en-GB" sz="1000" dirty="0" smtClean="0">
                  <a:solidFill>
                    <a:schemeClr val="bg1"/>
                  </a:solidFill>
                  <a:latin typeface="Montserrat" panose="020B0604020202020204" charset="0"/>
                </a:rPr>
                <a:t>rewarding </a:t>
              </a:r>
              <a:r>
                <a:rPr lang="en-GB" sz="1000" dirty="0">
                  <a:solidFill>
                    <a:schemeClr val="bg1"/>
                  </a:solidFill>
                  <a:latin typeface="Montserrat" panose="020B0604020202020204" charset="0"/>
                </a:rPr>
                <a:t>project is born</a:t>
              </a:r>
              <a:r>
                <a:rPr lang="en-GB" sz="1000" dirty="0" smtClean="0">
                  <a:solidFill>
                    <a:schemeClr val="bg1"/>
                  </a:solidFill>
                  <a:latin typeface="Montserrat" panose="020B0604020202020204" charset="0"/>
                </a:rPr>
                <a:t>.</a:t>
              </a:r>
              <a:endParaRPr lang="en-US" sz="1000" dirty="0">
                <a:solidFill>
                  <a:schemeClr val="bg1"/>
                </a:solidFill>
                <a:latin typeface="Montserrat" panose="020B0604020202020204" charset="0"/>
              </a:endParaRPr>
            </a:p>
          </p:txBody>
        </p:sp>
        <p:sp>
          <p:nvSpPr>
            <p:cNvPr id="287" name="TextBox 286">
              <a:extLst>
                <a:ext uri="{FF2B5EF4-FFF2-40B4-BE49-F238E27FC236}">
                  <a16:creationId xmlns:a16="http://schemas.microsoft.com/office/drawing/2014/main" id="{5FED627E-8EAE-460A-90A6-F1992650E757}"/>
                </a:ext>
              </a:extLst>
            </p:cNvPr>
            <p:cNvSpPr txBox="1"/>
            <p:nvPr/>
          </p:nvSpPr>
          <p:spPr>
            <a:xfrm>
              <a:off x="3175154" y="2844122"/>
              <a:ext cx="1869278" cy="276999"/>
            </a:xfrm>
            <a:prstGeom prst="rect">
              <a:avLst/>
            </a:prstGeom>
            <a:noFill/>
          </p:spPr>
          <p:txBody>
            <a:bodyPr wrap="square">
              <a:spAutoFit/>
            </a:bodyPr>
            <a:lstStyle/>
            <a:p>
              <a:r>
                <a:rPr lang="en-US" sz="1200" b="1" dirty="0">
                  <a:solidFill>
                    <a:schemeClr val="bg1"/>
                  </a:solidFill>
                  <a:latin typeface="Montserrat" panose="00000500000000000000" pitchFamily="2" charset="0"/>
                </a:rPr>
                <a:t>Launch of </a:t>
              </a:r>
              <a:r>
                <a:rPr lang="en-US" sz="1200" b="1" dirty="0">
                  <a:solidFill>
                    <a:schemeClr val="bg1"/>
                  </a:solidFill>
                  <a:latin typeface="Montserrat" panose="00000500000000000000" pitchFamily="2" charset="0"/>
                </a:rPr>
                <a:t>our </a:t>
              </a:r>
              <a:r>
                <a:rPr lang="en-US" sz="1200" b="1" dirty="0">
                  <a:solidFill>
                    <a:schemeClr val="bg1"/>
                  </a:solidFill>
                  <a:latin typeface="Montserrat" panose="00000500000000000000" pitchFamily="2" charset="0"/>
                </a:rPr>
                <a:t>NFT’s</a:t>
              </a:r>
            </a:p>
          </p:txBody>
        </p:sp>
        <p:sp>
          <p:nvSpPr>
            <p:cNvPr id="288" name="TextBox 287">
              <a:extLst>
                <a:ext uri="{FF2B5EF4-FFF2-40B4-BE49-F238E27FC236}">
                  <a16:creationId xmlns:a16="http://schemas.microsoft.com/office/drawing/2014/main" id="{AD8206B0-E084-4ADE-8D22-8C13C24205E3}"/>
                </a:ext>
              </a:extLst>
            </p:cNvPr>
            <p:cNvSpPr txBox="1"/>
            <p:nvPr/>
          </p:nvSpPr>
          <p:spPr>
            <a:xfrm>
              <a:off x="5437073" y="3320467"/>
              <a:ext cx="1706491" cy="861774"/>
            </a:xfrm>
            <a:prstGeom prst="rect">
              <a:avLst/>
            </a:prstGeom>
            <a:noFill/>
          </p:spPr>
          <p:txBody>
            <a:bodyPr wrap="square">
              <a:spAutoFit/>
            </a:bodyPr>
            <a:lstStyle/>
            <a:p>
              <a:r>
                <a:rPr lang="en-GB" sz="1000" dirty="0" err="1">
                  <a:solidFill>
                    <a:schemeClr val="bg1"/>
                  </a:solidFill>
                  <a:latin typeface="Montserrat" panose="020B0604020202020204" charset="0"/>
                </a:rPr>
                <a:t>Cloververse</a:t>
              </a:r>
              <a:r>
                <a:rPr lang="en-GB" sz="1000" dirty="0">
                  <a:solidFill>
                    <a:schemeClr val="bg1"/>
                  </a:solidFill>
                  <a:latin typeface="Montserrat" panose="020B0604020202020204" charset="0"/>
                </a:rPr>
                <a:t> will Airdrop 51% of the total "Clover" token supply to Alien Pariah NFT holders and community members.</a:t>
              </a:r>
              <a:endParaRPr lang="en-US" sz="1000" b="1" dirty="0">
                <a:solidFill>
                  <a:schemeClr val="bg1"/>
                </a:solidFill>
                <a:latin typeface="Montserrat" panose="020B0604020202020204" charset="0"/>
              </a:endParaRPr>
            </a:p>
          </p:txBody>
        </p:sp>
        <p:sp>
          <p:nvSpPr>
            <p:cNvPr id="289" name="TextBox 288">
              <a:extLst>
                <a:ext uri="{FF2B5EF4-FFF2-40B4-BE49-F238E27FC236}">
                  <a16:creationId xmlns:a16="http://schemas.microsoft.com/office/drawing/2014/main" id="{6C4321A3-7889-4F56-BFC3-97E34293C33F}"/>
                </a:ext>
              </a:extLst>
            </p:cNvPr>
            <p:cNvSpPr txBox="1"/>
            <p:nvPr/>
          </p:nvSpPr>
          <p:spPr>
            <a:xfrm>
              <a:off x="7672065" y="3151898"/>
              <a:ext cx="1615147" cy="400110"/>
            </a:xfrm>
            <a:prstGeom prst="rect">
              <a:avLst/>
            </a:prstGeom>
            <a:noFill/>
          </p:spPr>
          <p:txBody>
            <a:bodyPr wrap="square">
              <a:spAutoFit/>
            </a:bodyPr>
            <a:lstStyle/>
            <a:p>
              <a:r>
                <a:rPr lang="en-GB" sz="1000" dirty="0" smtClean="0">
                  <a:solidFill>
                    <a:schemeClr val="bg1"/>
                  </a:solidFill>
                  <a:latin typeface="Montserrat" panose="020B0604020202020204" charset="0"/>
                </a:rPr>
                <a:t>Pocket NFTs (Our  version of virtual land)</a:t>
              </a:r>
              <a:endParaRPr lang="en-US" sz="1000" b="1" dirty="0">
                <a:solidFill>
                  <a:schemeClr val="bg1"/>
                </a:solidFill>
                <a:latin typeface="Montserrat" panose="020B0604020202020204" charset="0"/>
              </a:endParaRPr>
            </a:p>
          </p:txBody>
        </p:sp>
        <p:sp>
          <p:nvSpPr>
            <p:cNvPr id="290" name="TextBox 289">
              <a:extLst>
                <a:ext uri="{FF2B5EF4-FFF2-40B4-BE49-F238E27FC236}">
                  <a16:creationId xmlns:a16="http://schemas.microsoft.com/office/drawing/2014/main" id="{D78CADC2-CCEC-4716-903B-C4176A9397DE}"/>
                </a:ext>
              </a:extLst>
            </p:cNvPr>
            <p:cNvSpPr txBox="1"/>
            <p:nvPr/>
          </p:nvSpPr>
          <p:spPr>
            <a:xfrm>
              <a:off x="9922111" y="2963664"/>
              <a:ext cx="1487734" cy="1169551"/>
            </a:xfrm>
            <a:prstGeom prst="rect">
              <a:avLst/>
            </a:prstGeom>
            <a:noFill/>
          </p:spPr>
          <p:txBody>
            <a:bodyPr wrap="square">
              <a:spAutoFit/>
            </a:bodyPr>
            <a:lstStyle/>
            <a:p>
              <a:r>
                <a:rPr lang="en-GB" sz="1000" dirty="0" smtClean="0">
                  <a:solidFill>
                    <a:schemeClr val="bg1"/>
                  </a:solidFill>
                  <a:latin typeface="Montserrat" panose="020B0604020202020204" charset="0"/>
                </a:rPr>
                <a:t>Launch of the </a:t>
              </a:r>
              <a:r>
                <a:rPr lang="en-GB" sz="1000" dirty="0" err="1" smtClean="0">
                  <a:solidFill>
                    <a:schemeClr val="bg1"/>
                  </a:solidFill>
                  <a:latin typeface="Montserrat" panose="020B0604020202020204" charset="0"/>
                </a:rPr>
                <a:t>Cloververse</a:t>
              </a:r>
              <a:r>
                <a:rPr lang="en-GB" sz="1000" dirty="0" smtClean="0">
                  <a:solidFill>
                    <a:schemeClr val="bg1"/>
                  </a:solidFill>
                  <a:latin typeface="Montserrat" panose="020B0604020202020204" charset="0"/>
                </a:rPr>
                <a:t> Virtual Gaming </a:t>
              </a:r>
              <a:r>
                <a:rPr lang="en-GB" sz="1000" dirty="0" smtClean="0">
                  <a:solidFill>
                    <a:schemeClr val="bg1"/>
                  </a:solidFill>
                  <a:latin typeface="Montserrat" panose="020B0604020202020204" charset="0"/>
                </a:rPr>
                <a:t>environment </a:t>
              </a:r>
              <a:r>
                <a:rPr lang="en-GB" sz="1000" dirty="0" smtClean="0">
                  <a:solidFill>
                    <a:schemeClr val="bg1"/>
                  </a:solidFill>
                  <a:latin typeface="Montserrat" panose="020B0604020202020204" charset="0"/>
                </a:rPr>
                <a:t>MVP, where players can host and earn from pre-built games.</a:t>
              </a:r>
              <a:endParaRPr lang="en-US" sz="1000" b="1" dirty="0">
                <a:solidFill>
                  <a:schemeClr val="bg1"/>
                </a:solidFill>
                <a:latin typeface="Montserrat" panose="020B0604020202020204" charset="0"/>
              </a:endParaRPr>
            </a:p>
          </p:txBody>
        </p:sp>
      </p:grpSp>
      <p:sp>
        <p:nvSpPr>
          <p:cNvPr id="291" name="TextBox 290">
            <a:extLst>
              <a:ext uri="{FF2B5EF4-FFF2-40B4-BE49-F238E27FC236}">
                <a16:creationId xmlns:a16="http://schemas.microsoft.com/office/drawing/2014/main" id="{AB0127C9-C7D4-47EE-8D86-E97F09DCEA4F}"/>
              </a:ext>
            </a:extLst>
          </p:cNvPr>
          <p:cNvSpPr txBox="1"/>
          <p:nvPr/>
        </p:nvSpPr>
        <p:spPr>
          <a:xfrm>
            <a:off x="462854" y="451123"/>
            <a:ext cx="5437203" cy="584775"/>
          </a:xfrm>
          <a:prstGeom prst="rect">
            <a:avLst/>
          </a:prstGeom>
          <a:noFill/>
        </p:spPr>
        <p:txBody>
          <a:bodyPr wrap="square">
            <a:spAutoFit/>
          </a:bodyPr>
          <a:lstStyle/>
          <a:p>
            <a:r>
              <a:rPr lang="en-US" sz="3200" b="1" dirty="0">
                <a:gradFill>
                  <a:gsLst>
                    <a:gs pos="0">
                      <a:srgbClr val="12868F"/>
                    </a:gs>
                    <a:gs pos="100000">
                      <a:srgbClr val="49BA74"/>
                    </a:gs>
                  </a:gsLst>
                  <a:lin ang="5400000" scaled="1"/>
                </a:gradFill>
                <a:latin typeface="Montserrat" panose="00000500000000000000" pitchFamily="2" charset="0"/>
              </a:rPr>
              <a:t>Roadmap</a:t>
            </a:r>
          </a:p>
        </p:txBody>
      </p:sp>
      <p:grpSp>
        <p:nvGrpSpPr>
          <p:cNvPr id="292" name="Group 291">
            <a:extLst>
              <a:ext uri="{FF2B5EF4-FFF2-40B4-BE49-F238E27FC236}">
                <a16:creationId xmlns:a16="http://schemas.microsoft.com/office/drawing/2014/main" id="{ABC7A08B-37AF-4539-B5D1-AE2FA852CFE4}"/>
              </a:ext>
            </a:extLst>
          </p:cNvPr>
          <p:cNvGrpSpPr/>
          <p:nvPr/>
        </p:nvGrpSpPr>
        <p:grpSpPr>
          <a:xfrm>
            <a:off x="543714" y="1063213"/>
            <a:ext cx="540000" cy="0"/>
            <a:chOff x="8490712" y="1603412"/>
            <a:chExt cx="540000" cy="0"/>
          </a:xfrm>
        </p:grpSpPr>
        <p:cxnSp>
          <p:nvCxnSpPr>
            <p:cNvPr id="293" name="Google Shape;290;p3">
              <a:extLst>
                <a:ext uri="{FF2B5EF4-FFF2-40B4-BE49-F238E27FC236}">
                  <a16:creationId xmlns:a16="http://schemas.microsoft.com/office/drawing/2014/main" id="{134443B8-E862-4008-9EF1-7AD80B609D54}"/>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294" name="Google Shape;291;p3">
              <a:extLst>
                <a:ext uri="{FF2B5EF4-FFF2-40B4-BE49-F238E27FC236}">
                  <a16:creationId xmlns:a16="http://schemas.microsoft.com/office/drawing/2014/main" id="{C4FA5986-9601-4FB4-BE2A-64205F33BBD2}"/>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grpSp>
        <p:nvGrpSpPr>
          <p:cNvPr id="295" name="Group 294">
            <a:extLst>
              <a:ext uri="{FF2B5EF4-FFF2-40B4-BE49-F238E27FC236}">
                <a16:creationId xmlns:a16="http://schemas.microsoft.com/office/drawing/2014/main" id="{EA6C5910-593E-4047-95CC-4ACD28743B4F}"/>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296" name="Oval 295">
              <a:extLst>
                <a:ext uri="{FF2B5EF4-FFF2-40B4-BE49-F238E27FC236}">
                  <a16:creationId xmlns:a16="http://schemas.microsoft.com/office/drawing/2014/main" id="{97BD3117-B8B7-4962-A4F4-A14B7DD92892}"/>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297" name="Oval 296">
              <a:extLst>
                <a:ext uri="{FF2B5EF4-FFF2-40B4-BE49-F238E27FC236}">
                  <a16:creationId xmlns:a16="http://schemas.microsoft.com/office/drawing/2014/main" id="{EDD35CF9-A389-4F95-8759-9DB84D4AC4C0}"/>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298" name="Oval 297">
              <a:extLst>
                <a:ext uri="{FF2B5EF4-FFF2-40B4-BE49-F238E27FC236}">
                  <a16:creationId xmlns:a16="http://schemas.microsoft.com/office/drawing/2014/main" id="{A9348578-F6B7-4322-AB5B-9D2919F041B2}"/>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300" name="Slide Number Placeholder 4">
            <a:extLst>
              <a:ext uri="{FF2B5EF4-FFF2-40B4-BE49-F238E27FC236}">
                <a16:creationId xmlns:a16="http://schemas.microsoft.com/office/drawing/2014/main" id="{A000DBB6-ACA7-486D-9D3F-A7D0CDC11424}"/>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4</a:t>
            </a:fld>
            <a:endParaRPr lang="en-US" dirty="0">
              <a:gradFill>
                <a:gsLst>
                  <a:gs pos="0">
                    <a:srgbClr val="12868F"/>
                  </a:gs>
                  <a:gs pos="100000">
                    <a:srgbClr val="49BA74"/>
                  </a:gs>
                </a:gsLst>
                <a:lin ang="5400000" scaled="1"/>
              </a:gradFill>
            </a:endParaRPr>
          </a:p>
        </p:txBody>
      </p:sp>
      <p:cxnSp>
        <p:nvCxnSpPr>
          <p:cNvPr id="301" name="Straight Connector 300">
            <a:extLst>
              <a:ext uri="{FF2B5EF4-FFF2-40B4-BE49-F238E27FC236}">
                <a16:creationId xmlns:a16="http://schemas.microsoft.com/office/drawing/2014/main" id="{4705387D-C614-4DB7-A016-03707A6FB421}"/>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181455" y="3294185"/>
            <a:ext cx="1466745" cy="1323439"/>
          </a:xfrm>
          <a:prstGeom prst="rect">
            <a:avLst/>
          </a:prstGeom>
          <a:noFill/>
        </p:spPr>
        <p:txBody>
          <a:bodyPr wrap="square" rtlCol="0">
            <a:spAutoFit/>
          </a:bodyPr>
          <a:lstStyle/>
          <a:p>
            <a:r>
              <a:rPr lang="en-GB" sz="1000" dirty="0" err="1">
                <a:solidFill>
                  <a:schemeClr val="bg1"/>
                </a:solidFill>
                <a:latin typeface="Montserrat" panose="020B0604020202020204" charset="0"/>
              </a:rPr>
              <a:t>Cloververse’s</a:t>
            </a:r>
            <a:r>
              <a:rPr lang="en-GB" sz="1000" dirty="0">
                <a:solidFill>
                  <a:schemeClr val="bg1"/>
                </a:solidFill>
                <a:latin typeface="Montserrat" panose="020B0604020202020204" charset="0"/>
              </a:rPr>
              <a:t> utility NFTs, the Alien Pariahs Collection to Launch and feature on newly launched partner platform, the LUXY NFT Marketplace.</a:t>
            </a:r>
          </a:p>
        </p:txBody>
      </p:sp>
      <p:pic>
        <p:nvPicPr>
          <p:cNvPr id="52" name="Picture 5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sp>
        <p:nvSpPr>
          <p:cNvPr id="53" name="TextBox 52">
            <a:extLst>
              <a:ext uri="{FF2B5EF4-FFF2-40B4-BE49-F238E27FC236}">
                <a16:creationId xmlns:a16="http://schemas.microsoft.com/office/drawing/2014/main" id="{5FED627E-8EAE-460A-90A6-F1992650E757}"/>
              </a:ext>
            </a:extLst>
          </p:cNvPr>
          <p:cNvSpPr txBox="1"/>
          <p:nvPr/>
        </p:nvSpPr>
        <p:spPr>
          <a:xfrm>
            <a:off x="5194929" y="2775625"/>
            <a:ext cx="1869278" cy="276999"/>
          </a:xfrm>
          <a:prstGeom prst="rect">
            <a:avLst/>
          </a:prstGeom>
          <a:noFill/>
        </p:spPr>
        <p:txBody>
          <a:bodyPr wrap="square">
            <a:spAutoFit/>
          </a:bodyPr>
          <a:lstStyle/>
          <a:p>
            <a:pPr algn="ctr"/>
            <a:r>
              <a:rPr lang="en-US" sz="1200" b="1" dirty="0" smtClean="0">
                <a:solidFill>
                  <a:schemeClr val="bg1"/>
                </a:solidFill>
                <a:latin typeface="Montserrat" panose="00000500000000000000" pitchFamily="2" charset="0"/>
              </a:rPr>
              <a:t>Airdrop</a:t>
            </a:r>
            <a:endParaRPr lang="en-US" sz="1200" b="1"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3273929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480A7599-7C30-490B-AEF6-9FA5B147A1D2}"/>
              </a:ext>
            </a:extLst>
          </p:cNvPr>
          <p:cNvGrpSpPr/>
          <p:nvPr/>
        </p:nvGrpSpPr>
        <p:grpSpPr>
          <a:xfrm>
            <a:off x="3809959" y="2309904"/>
            <a:ext cx="2183906" cy="1882676"/>
            <a:chOff x="1429499" y="2560381"/>
            <a:chExt cx="2871980" cy="2475842"/>
          </a:xfrm>
        </p:grpSpPr>
        <p:sp>
          <p:nvSpPr>
            <p:cNvPr id="4" name="Hexagon 3">
              <a:extLst>
                <a:ext uri="{FF2B5EF4-FFF2-40B4-BE49-F238E27FC236}">
                  <a16:creationId xmlns:a16="http://schemas.microsoft.com/office/drawing/2014/main" id="{126FA98F-26E4-48E7-A7C5-A90028BA4340}"/>
                </a:ext>
              </a:extLst>
            </p:cNvPr>
            <p:cNvSpPr/>
            <p:nvPr/>
          </p:nvSpPr>
          <p:spPr>
            <a:xfrm>
              <a:off x="1429499" y="2560381"/>
              <a:ext cx="2871980" cy="2475842"/>
            </a:xfrm>
            <a:prstGeom prst="hexagon">
              <a:avLst/>
            </a:prstGeom>
            <a:gradFill flip="none" rotWithShape="1">
              <a:gsLst>
                <a:gs pos="0">
                  <a:srgbClr val="12868F"/>
                </a:gs>
                <a:gs pos="100000">
                  <a:srgbClr val="12868F">
                    <a:alpha val="0"/>
                  </a:srgbClr>
                </a:gs>
              </a:gsLst>
              <a:lin ang="18900000" scaled="1"/>
              <a:tileRect/>
            </a:gradFill>
            <a:ln>
              <a:noFill/>
            </a:ln>
            <a:effectLst>
              <a:outerShdw blurRad="406400" dist="1905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Hexagon 5">
              <a:extLst>
                <a:ext uri="{FF2B5EF4-FFF2-40B4-BE49-F238E27FC236}">
                  <a16:creationId xmlns:a16="http://schemas.microsoft.com/office/drawing/2014/main" id="{89B2B11A-22CC-4033-96A8-CC315E472005}"/>
                </a:ext>
              </a:extLst>
            </p:cNvPr>
            <p:cNvSpPr/>
            <p:nvPr/>
          </p:nvSpPr>
          <p:spPr>
            <a:xfrm>
              <a:off x="1796255" y="2876551"/>
              <a:ext cx="2138470" cy="1843504"/>
            </a:xfrm>
            <a:prstGeom prst="hexagon">
              <a:avLst/>
            </a:prstGeom>
            <a:solidFill>
              <a:schemeClr val="tx1"/>
            </a:solidFill>
            <a:ln>
              <a:noFill/>
            </a:ln>
            <a:effectLst>
              <a:outerShdw blurRad="406400" dist="190500" dir="5400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6" name="Rectangle: Rounded Corners 45">
            <a:extLst>
              <a:ext uri="{FF2B5EF4-FFF2-40B4-BE49-F238E27FC236}">
                <a16:creationId xmlns:a16="http://schemas.microsoft.com/office/drawing/2014/main" id="{F6D46F3A-F22B-4A3D-83EA-C9C4FD633044}"/>
              </a:ext>
            </a:extLst>
          </p:cNvPr>
          <p:cNvSpPr/>
          <p:nvPr/>
        </p:nvSpPr>
        <p:spPr>
          <a:xfrm>
            <a:off x="8058494" y="3800536"/>
            <a:ext cx="3186669" cy="994710"/>
          </a:xfrm>
          <a:prstGeom prst="roundRect">
            <a:avLst>
              <a:gd name="adj" fmla="val 4748"/>
            </a:avLst>
          </a:prstGeom>
          <a:gradFill>
            <a:gsLst>
              <a:gs pos="0">
                <a:srgbClr val="12868F"/>
              </a:gs>
              <a:gs pos="100000">
                <a:srgbClr val="49BA74">
                  <a:alpha val="42000"/>
                </a:srgbClr>
              </a:gs>
            </a:gsLst>
            <a:lin ang="18900000" scaled="1"/>
          </a:gradFill>
          <a:ln>
            <a:noFill/>
          </a:ln>
          <a:effectLst>
            <a:outerShdw blurRad="152400" dist="508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Rounded Corners 50">
            <a:extLst>
              <a:ext uri="{FF2B5EF4-FFF2-40B4-BE49-F238E27FC236}">
                <a16:creationId xmlns:a16="http://schemas.microsoft.com/office/drawing/2014/main" id="{53D017D0-9DCA-419D-BADD-77A71E3C1795}"/>
              </a:ext>
            </a:extLst>
          </p:cNvPr>
          <p:cNvSpPr/>
          <p:nvPr/>
        </p:nvSpPr>
        <p:spPr>
          <a:xfrm>
            <a:off x="8058494" y="5191364"/>
            <a:ext cx="3186669" cy="994710"/>
          </a:xfrm>
          <a:prstGeom prst="roundRect">
            <a:avLst>
              <a:gd name="adj" fmla="val 4748"/>
            </a:avLst>
          </a:prstGeom>
          <a:gradFill>
            <a:gsLst>
              <a:gs pos="0">
                <a:srgbClr val="12868F"/>
              </a:gs>
              <a:gs pos="100000">
                <a:srgbClr val="49BA74">
                  <a:alpha val="42000"/>
                </a:srgbClr>
              </a:gs>
            </a:gsLst>
            <a:lin ang="18900000" scaled="1"/>
          </a:gradFill>
          <a:ln>
            <a:noFill/>
          </a:ln>
          <a:effectLst>
            <a:outerShdw blurRad="152400" dist="508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Rounded Corners 55">
            <a:extLst>
              <a:ext uri="{FF2B5EF4-FFF2-40B4-BE49-F238E27FC236}">
                <a16:creationId xmlns:a16="http://schemas.microsoft.com/office/drawing/2014/main" id="{8672DE35-4A63-43B3-A2AF-56FAB1205623}"/>
              </a:ext>
            </a:extLst>
          </p:cNvPr>
          <p:cNvSpPr/>
          <p:nvPr/>
        </p:nvSpPr>
        <p:spPr>
          <a:xfrm>
            <a:off x="8058494" y="2409709"/>
            <a:ext cx="3186669" cy="994710"/>
          </a:xfrm>
          <a:prstGeom prst="roundRect">
            <a:avLst>
              <a:gd name="adj" fmla="val 4748"/>
            </a:avLst>
          </a:prstGeom>
          <a:gradFill>
            <a:gsLst>
              <a:gs pos="0">
                <a:srgbClr val="12868F"/>
              </a:gs>
              <a:gs pos="100000">
                <a:srgbClr val="49BA74">
                  <a:alpha val="42000"/>
                </a:srgbClr>
              </a:gs>
            </a:gsLst>
            <a:lin ang="18900000" scaled="1"/>
          </a:gradFill>
          <a:ln>
            <a:noFill/>
          </a:ln>
          <a:effectLst>
            <a:outerShdw blurRad="152400" dist="508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BA7CAE96-FF75-4207-8B25-FBA0A0DB4586}"/>
              </a:ext>
            </a:extLst>
          </p:cNvPr>
          <p:cNvSpPr/>
          <p:nvPr/>
        </p:nvSpPr>
        <p:spPr>
          <a:xfrm rot="20700000" flipV="1">
            <a:off x="5891648" y="2465453"/>
            <a:ext cx="2046861" cy="796884"/>
          </a:xfrm>
          <a:custGeom>
            <a:avLst/>
            <a:gdLst>
              <a:gd name="connsiteX0" fmla="*/ 64752 w 613392"/>
              <a:gd name="connsiteY0" fmla="*/ 838200 h 838200"/>
              <a:gd name="connsiteX1" fmla="*/ 49512 w 613392"/>
              <a:gd name="connsiteY1" fmla="*/ 396240 h 838200"/>
              <a:gd name="connsiteX2" fmla="*/ 613392 w 613392"/>
              <a:gd name="connsiteY2" fmla="*/ 0 h 838200"/>
              <a:gd name="connsiteX0" fmla="*/ 1732 w 2046676"/>
              <a:gd name="connsiteY0" fmla="*/ 671139 h 671139"/>
              <a:gd name="connsiteX1" fmla="*/ 1482796 w 2046676"/>
              <a:gd name="connsiteY1" fmla="*/ 396240 h 671139"/>
              <a:gd name="connsiteX2" fmla="*/ 2046676 w 2046676"/>
              <a:gd name="connsiteY2" fmla="*/ 0 h 671139"/>
              <a:gd name="connsiteX0" fmla="*/ 1917 w 2046861"/>
              <a:gd name="connsiteY0" fmla="*/ 671139 h 796884"/>
              <a:gd name="connsiteX1" fmla="*/ 1363668 w 2046861"/>
              <a:gd name="connsiteY1" fmla="*/ 775318 h 796884"/>
              <a:gd name="connsiteX2" fmla="*/ 2046861 w 2046861"/>
              <a:gd name="connsiteY2" fmla="*/ 0 h 796884"/>
            </a:gdLst>
            <a:ahLst/>
            <a:cxnLst>
              <a:cxn ang="0">
                <a:pos x="connsiteX0" y="connsiteY0"/>
              </a:cxn>
              <a:cxn ang="0">
                <a:pos x="connsiteX1" y="connsiteY1"/>
              </a:cxn>
              <a:cxn ang="0">
                <a:pos x="connsiteX2" y="connsiteY2"/>
              </a:cxn>
            </a:cxnLst>
            <a:rect l="l" t="t" r="r" b="b"/>
            <a:pathLst>
              <a:path w="2046861" h="796884">
                <a:moveTo>
                  <a:pt x="1917" y="671139"/>
                </a:moveTo>
                <a:cubicBezTo>
                  <a:pt x="-51423" y="520009"/>
                  <a:pt x="1022844" y="887175"/>
                  <a:pt x="1363668" y="775318"/>
                </a:cubicBezTo>
                <a:cubicBezTo>
                  <a:pt x="1704492" y="663461"/>
                  <a:pt x="1810641" y="128270"/>
                  <a:pt x="2046861" y="0"/>
                </a:cubicBezTo>
              </a:path>
            </a:pathLst>
          </a:custGeom>
          <a:noFill/>
          <a:ln>
            <a:solidFill>
              <a:srgbClr val="49BA74"/>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3" name="Freeform: Shape 62">
            <a:extLst>
              <a:ext uri="{FF2B5EF4-FFF2-40B4-BE49-F238E27FC236}">
                <a16:creationId xmlns:a16="http://schemas.microsoft.com/office/drawing/2014/main" id="{2CB0270C-13DB-491D-84B7-2AAB7116168D}"/>
              </a:ext>
            </a:extLst>
          </p:cNvPr>
          <p:cNvSpPr/>
          <p:nvPr/>
        </p:nvSpPr>
        <p:spPr>
          <a:xfrm>
            <a:off x="5146164" y="4513894"/>
            <a:ext cx="2686826" cy="1515711"/>
          </a:xfrm>
          <a:custGeom>
            <a:avLst/>
            <a:gdLst>
              <a:gd name="connsiteX0" fmla="*/ 0 w 1661160"/>
              <a:gd name="connsiteY0" fmla="*/ 60960 h 557117"/>
              <a:gd name="connsiteX1" fmla="*/ 213360 w 1661160"/>
              <a:gd name="connsiteY1" fmla="*/ 548640 h 557117"/>
              <a:gd name="connsiteX2" fmla="*/ 1173480 w 1661160"/>
              <a:gd name="connsiteY2" fmla="*/ 350520 h 557117"/>
              <a:gd name="connsiteX3" fmla="*/ 1280160 w 1661160"/>
              <a:gd name="connsiteY3" fmla="*/ 91440 h 557117"/>
              <a:gd name="connsiteX4" fmla="*/ 1661160 w 1661160"/>
              <a:gd name="connsiteY4" fmla="*/ 0 h 557117"/>
              <a:gd name="connsiteX0" fmla="*/ 0 w 2043700"/>
              <a:gd name="connsiteY0" fmla="*/ 0 h 1515711"/>
              <a:gd name="connsiteX1" fmla="*/ 595900 w 2043700"/>
              <a:gd name="connsiteY1" fmla="*/ 1447800 h 1515711"/>
              <a:gd name="connsiteX2" fmla="*/ 1556020 w 2043700"/>
              <a:gd name="connsiteY2" fmla="*/ 1249680 h 1515711"/>
              <a:gd name="connsiteX3" fmla="*/ 1662700 w 2043700"/>
              <a:gd name="connsiteY3" fmla="*/ 990600 h 1515711"/>
              <a:gd name="connsiteX4" fmla="*/ 2043700 w 2043700"/>
              <a:gd name="connsiteY4" fmla="*/ 899160 h 1515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3700" h="1515711">
                <a:moveTo>
                  <a:pt x="0" y="0"/>
                </a:moveTo>
                <a:cubicBezTo>
                  <a:pt x="8890" y="219710"/>
                  <a:pt x="336563" y="1239520"/>
                  <a:pt x="595900" y="1447800"/>
                </a:cubicBezTo>
                <a:cubicBezTo>
                  <a:pt x="855237" y="1656080"/>
                  <a:pt x="1378220" y="1325880"/>
                  <a:pt x="1556020" y="1249680"/>
                </a:cubicBezTo>
                <a:cubicBezTo>
                  <a:pt x="1733820" y="1173480"/>
                  <a:pt x="1581420" y="1049020"/>
                  <a:pt x="1662700" y="990600"/>
                </a:cubicBezTo>
                <a:cubicBezTo>
                  <a:pt x="1743980" y="932180"/>
                  <a:pt x="1893840" y="915670"/>
                  <a:pt x="2043700" y="899160"/>
                </a:cubicBezTo>
              </a:path>
            </a:pathLst>
          </a:custGeom>
          <a:noFill/>
          <a:ln>
            <a:solidFill>
              <a:srgbClr val="49BA74"/>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4" name="Freeform: Shape 63">
            <a:extLst>
              <a:ext uri="{FF2B5EF4-FFF2-40B4-BE49-F238E27FC236}">
                <a16:creationId xmlns:a16="http://schemas.microsoft.com/office/drawing/2014/main" id="{81F0E63B-F317-4208-9E8F-1517AE60239E}"/>
              </a:ext>
            </a:extLst>
          </p:cNvPr>
          <p:cNvSpPr/>
          <p:nvPr/>
        </p:nvSpPr>
        <p:spPr>
          <a:xfrm flipH="1" flipV="1">
            <a:off x="5818624" y="3777453"/>
            <a:ext cx="2180812" cy="853784"/>
          </a:xfrm>
          <a:custGeom>
            <a:avLst/>
            <a:gdLst>
              <a:gd name="connsiteX0" fmla="*/ 0 w 1112520"/>
              <a:gd name="connsiteY0" fmla="*/ 603672 h 603672"/>
              <a:gd name="connsiteX1" fmla="*/ 289560 w 1112520"/>
              <a:gd name="connsiteY1" fmla="*/ 24552 h 603672"/>
              <a:gd name="connsiteX2" fmla="*/ 792480 w 1112520"/>
              <a:gd name="connsiteY2" fmla="*/ 100752 h 603672"/>
              <a:gd name="connsiteX3" fmla="*/ 1112520 w 1112520"/>
              <a:gd name="connsiteY3" fmla="*/ 39792 h 603672"/>
              <a:gd name="connsiteX0" fmla="*/ 0 w 3693899"/>
              <a:gd name="connsiteY0" fmla="*/ 691886 h 2001930"/>
              <a:gd name="connsiteX1" fmla="*/ 289560 w 3693899"/>
              <a:gd name="connsiteY1" fmla="*/ 112766 h 2001930"/>
              <a:gd name="connsiteX2" fmla="*/ 792480 w 3693899"/>
              <a:gd name="connsiteY2" fmla="*/ 188966 h 2001930"/>
              <a:gd name="connsiteX3" fmla="*/ 3693899 w 3693899"/>
              <a:gd name="connsiteY3" fmla="*/ 2001443 h 2001930"/>
              <a:gd name="connsiteX0" fmla="*/ 0 w 3693899"/>
              <a:gd name="connsiteY0" fmla="*/ 888287 h 2198260"/>
              <a:gd name="connsiteX1" fmla="*/ 289560 w 3693899"/>
              <a:gd name="connsiteY1" fmla="*/ 309167 h 2198260"/>
              <a:gd name="connsiteX2" fmla="*/ 1747590 w 3693899"/>
              <a:gd name="connsiteY2" fmla="*/ 123086 h 2198260"/>
              <a:gd name="connsiteX3" fmla="*/ 3693899 w 3693899"/>
              <a:gd name="connsiteY3" fmla="*/ 2197844 h 2198260"/>
              <a:gd name="connsiteX0" fmla="*/ 0 w 3693899"/>
              <a:gd name="connsiteY0" fmla="*/ 789150 h 2099096"/>
              <a:gd name="connsiteX1" fmla="*/ 1176909 w 3693899"/>
              <a:gd name="connsiteY1" fmla="*/ 959404 h 2099096"/>
              <a:gd name="connsiteX2" fmla="*/ 1747590 w 3693899"/>
              <a:gd name="connsiteY2" fmla="*/ 23949 h 2099096"/>
              <a:gd name="connsiteX3" fmla="*/ 3693899 w 3693899"/>
              <a:gd name="connsiteY3" fmla="*/ 2098707 h 2099096"/>
            </a:gdLst>
            <a:ahLst/>
            <a:cxnLst>
              <a:cxn ang="0">
                <a:pos x="connsiteX0" y="connsiteY0"/>
              </a:cxn>
              <a:cxn ang="0">
                <a:pos x="connsiteX1" y="connsiteY1"/>
              </a:cxn>
              <a:cxn ang="0">
                <a:pos x="connsiteX2" y="connsiteY2"/>
              </a:cxn>
              <a:cxn ang="0">
                <a:pos x="connsiteX3" y="connsiteY3"/>
              </a:cxn>
            </a:cxnLst>
            <a:rect l="l" t="t" r="r" b="b"/>
            <a:pathLst>
              <a:path w="3693899" h="2099096">
                <a:moveTo>
                  <a:pt x="0" y="789150"/>
                </a:moveTo>
                <a:cubicBezTo>
                  <a:pt x="78740" y="541500"/>
                  <a:pt x="885644" y="1086937"/>
                  <a:pt x="1176909" y="959404"/>
                </a:cubicBezTo>
                <a:cubicBezTo>
                  <a:pt x="1468174" y="831871"/>
                  <a:pt x="1328092" y="-165935"/>
                  <a:pt x="1747590" y="23949"/>
                </a:cubicBezTo>
                <a:cubicBezTo>
                  <a:pt x="2167088" y="213833"/>
                  <a:pt x="3602459" y="2130457"/>
                  <a:pt x="3693899" y="2098707"/>
                </a:cubicBezTo>
              </a:path>
            </a:pathLst>
          </a:custGeom>
          <a:noFill/>
          <a:ln>
            <a:solidFill>
              <a:srgbClr val="49BA74"/>
            </a:solidFill>
            <a:prstDash val="dash"/>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5" name="TextBox 64">
            <a:extLst>
              <a:ext uri="{FF2B5EF4-FFF2-40B4-BE49-F238E27FC236}">
                <a16:creationId xmlns:a16="http://schemas.microsoft.com/office/drawing/2014/main" id="{120659CD-31BC-45B2-B7B7-6F059DCEBE1E}"/>
              </a:ext>
            </a:extLst>
          </p:cNvPr>
          <p:cNvSpPr txBox="1"/>
          <p:nvPr/>
        </p:nvSpPr>
        <p:spPr>
          <a:xfrm>
            <a:off x="9460078" y="2691383"/>
            <a:ext cx="1583479" cy="353943"/>
          </a:xfrm>
          <a:prstGeom prst="rect">
            <a:avLst/>
          </a:prstGeom>
          <a:noFill/>
        </p:spPr>
        <p:txBody>
          <a:bodyPr wrap="square">
            <a:spAutoFit/>
          </a:bodyPr>
          <a:lstStyle/>
          <a:p>
            <a:r>
              <a:rPr lang="en-US" sz="1700" b="1" dirty="0">
                <a:solidFill>
                  <a:schemeClr val="bg1"/>
                </a:solidFill>
                <a:latin typeface="Montserrat" panose="00000500000000000000" pitchFamily="2" charset="0"/>
              </a:rPr>
              <a:t>Utility </a:t>
            </a:r>
            <a:r>
              <a:rPr lang="en-US" sz="1700" b="1" dirty="0" smtClean="0">
                <a:solidFill>
                  <a:schemeClr val="bg1"/>
                </a:solidFill>
                <a:latin typeface="Montserrat" panose="00000500000000000000" pitchFamily="2" charset="0"/>
              </a:rPr>
              <a:t>NFTs</a:t>
            </a:r>
            <a:endParaRPr lang="en-US" sz="1700" dirty="0">
              <a:solidFill>
                <a:schemeClr val="bg1"/>
              </a:solidFill>
              <a:latin typeface="Montserrat" panose="00000500000000000000" pitchFamily="2" charset="0"/>
            </a:endParaRPr>
          </a:p>
        </p:txBody>
      </p:sp>
      <p:sp>
        <p:nvSpPr>
          <p:cNvPr id="66" name="TextBox 65">
            <a:extLst>
              <a:ext uri="{FF2B5EF4-FFF2-40B4-BE49-F238E27FC236}">
                <a16:creationId xmlns:a16="http://schemas.microsoft.com/office/drawing/2014/main" id="{B326D164-07C6-40EB-A81B-2F7FC252607E}"/>
              </a:ext>
            </a:extLst>
          </p:cNvPr>
          <p:cNvSpPr txBox="1"/>
          <p:nvPr/>
        </p:nvSpPr>
        <p:spPr>
          <a:xfrm>
            <a:off x="9442215" y="3943735"/>
            <a:ext cx="1697816" cy="707886"/>
          </a:xfrm>
          <a:prstGeom prst="rect">
            <a:avLst/>
          </a:prstGeom>
          <a:noFill/>
        </p:spPr>
        <p:txBody>
          <a:bodyPr wrap="square">
            <a:spAutoFit/>
          </a:bodyPr>
          <a:lstStyle/>
          <a:p>
            <a:r>
              <a:rPr lang="en-US" sz="2000" b="1" dirty="0">
                <a:solidFill>
                  <a:schemeClr val="bg1"/>
                </a:solidFill>
                <a:latin typeface="Montserrat" panose="00000500000000000000" pitchFamily="2" charset="0"/>
              </a:rPr>
              <a:t>Thousands</a:t>
            </a:r>
          </a:p>
          <a:p>
            <a:r>
              <a:rPr lang="en-US" sz="2000" b="1" dirty="0">
                <a:solidFill>
                  <a:schemeClr val="bg1"/>
                </a:solidFill>
                <a:latin typeface="Montserrat" panose="00000500000000000000" pitchFamily="2" charset="0"/>
              </a:rPr>
              <a:t>of users</a:t>
            </a:r>
          </a:p>
        </p:txBody>
      </p:sp>
      <p:sp>
        <p:nvSpPr>
          <p:cNvPr id="68" name="TextBox 67">
            <a:extLst>
              <a:ext uri="{FF2B5EF4-FFF2-40B4-BE49-F238E27FC236}">
                <a16:creationId xmlns:a16="http://schemas.microsoft.com/office/drawing/2014/main" id="{DA176EF2-EF01-41B7-BE1C-B67F7EE4FDE5}"/>
              </a:ext>
            </a:extLst>
          </p:cNvPr>
          <p:cNvSpPr txBox="1"/>
          <p:nvPr/>
        </p:nvSpPr>
        <p:spPr>
          <a:xfrm>
            <a:off x="9442214" y="5488664"/>
            <a:ext cx="1802949" cy="400110"/>
          </a:xfrm>
          <a:prstGeom prst="rect">
            <a:avLst/>
          </a:prstGeom>
          <a:noFill/>
        </p:spPr>
        <p:txBody>
          <a:bodyPr wrap="square">
            <a:spAutoFit/>
          </a:bodyPr>
          <a:lstStyle/>
          <a:p>
            <a:r>
              <a:rPr lang="en-US" sz="2000" b="1" dirty="0">
                <a:solidFill>
                  <a:schemeClr val="bg1"/>
                </a:solidFill>
                <a:latin typeface="Montserrat" panose="00000500000000000000" pitchFamily="2" charset="0"/>
              </a:rPr>
              <a:t>51% Airdrop</a:t>
            </a:r>
          </a:p>
        </p:txBody>
      </p:sp>
      <p:grpSp>
        <p:nvGrpSpPr>
          <p:cNvPr id="26" name="Group 25">
            <a:extLst>
              <a:ext uri="{FF2B5EF4-FFF2-40B4-BE49-F238E27FC236}">
                <a16:creationId xmlns:a16="http://schemas.microsoft.com/office/drawing/2014/main" id="{449C2E43-92F4-4093-B293-1C74C0368205}"/>
              </a:ext>
            </a:extLst>
          </p:cNvPr>
          <p:cNvGrpSpPr/>
          <p:nvPr/>
        </p:nvGrpSpPr>
        <p:grpSpPr>
          <a:xfrm>
            <a:off x="8224940" y="2679158"/>
            <a:ext cx="1083649" cy="438658"/>
            <a:chOff x="766764" y="2524010"/>
            <a:chExt cx="3197570" cy="1294367"/>
          </a:xfrm>
        </p:grpSpPr>
        <p:pic>
          <p:nvPicPr>
            <p:cNvPr id="69" name="Picture 68">
              <a:extLst>
                <a:ext uri="{FF2B5EF4-FFF2-40B4-BE49-F238E27FC236}">
                  <a16:creationId xmlns:a16="http://schemas.microsoft.com/office/drawing/2014/main" id="{91EBEFDE-9EF4-4C59-B3A3-F66186AD925D}"/>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66764" y="2546669"/>
              <a:ext cx="1090035" cy="127170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0" name="Picture 69">
              <a:extLst>
                <a:ext uri="{FF2B5EF4-FFF2-40B4-BE49-F238E27FC236}">
                  <a16:creationId xmlns:a16="http://schemas.microsoft.com/office/drawing/2014/main" id="{9AA790BC-235F-461B-A85E-B49ED9D3C0D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874299" y="2546669"/>
              <a:ext cx="1090035" cy="127170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1" name="Picture 70">
              <a:extLst>
                <a:ext uri="{FF2B5EF4-FFF2-40B4-BE49-F238E27FC236}">
                  <a16:creationId xmlns:a16="http://schemas.microsoft.com/office/drawing/2014/main" id="{5C70C7A9-1709-4204-8B18-5AC49749BB3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772109" y="2524010"/>
              <a:ext cx="1090034" cy="127170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grpSp>
      <p:pic>
        <p:nvPicPr>
          <p:cNvPr id="77" name="Graphic 76">
            <a:extLst>
              <a:ext uri="{FF2B5EF4-FFF2-40B4-BE49-F238E27FC236}">
                <a16:creationId xmlns:a16="http://schemas.microsoft.com/office/drawing/2014/main" id="{06314583-411F-4AD6-89B5-3CE949E4BD1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p:blipFill>
        <p:spPr>
          <a:xfrm>
            <a:off x="8224940" y="3852665"/>
            <a:ext cx="890451" cy="890451"/>
          </a:xfrm>
          <a:prstGeom prst="rect">
            <a:avLst/>
          </a:prstGeom>
        </p:spPr>
      </p:pic>
      <p:pic>
        <p:nvPicPr>
          <p:cNvPr id="78" name="Graphic 77">
            <a:extLst>
              <a:ext uri="{FF2B5EF4-FFF2-40B4-BE49-F238E27FC236}">
                <a16:creationId xmlns:a16="http://schemas.microsoft.com/office/drawing/2014/main" id="{A07C8EC9-9291-4EBD-9552-C9370DA7E99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p:blipFill>
        <p:spPr>
          <a:xfrm>
            <a:off x="8231123" y="5271749"/>
            <a:ext cx="884268" cy="884268"/>
          </a:xfrm>
          <a:prstGeom prst="rect">
            <a:avLst/>
          </a:prstGeom>
        </p:spPr>
      </p:pic>
      <p:sp>
        <p:nvSpPr>
          <p:cNvPr id="93" name="TextBox 92">
            <a:extLst>
              <a:ext uri="{FF2B5EF4-FFF2-40B4-BE49-F238E27FC236}">
                <a16:creationId xmlns:a16="http://schemas.microsoft.com/office/drawing/2014/main" id="{7F1DD0A0-D488-44A0-96C0-EF77ED9234D7}"/>
              </a:ext>
            </a:extLst>
          </p:cNvPr>
          <p:cNvSpPr txBox="1"/>
          <p:nvPr/>
        </p:nvSpPr>
        <p:spPr>
          <a:xfrm>
            <a:off x="458520" y="1215280"/>
            <a:ext cx="4377431" cy="369332"/>
          </a:xfrm>
          <a:prstGeom prst="rect">
            <a:avLst/>
          </a:prstGeom>
          <a:noFill/>
        </p:spPr>
        <p:txBody>
          <a:bodyPr wrap="square">
            <a:spAutoFit/>
          </a:bodyPr>
          <a:lstStyle/>
          <a:p>
            <a:r>
              <a:rPr lang="en-US" b="1" dirty="0">
                <a:solidFill>
                  <a:schemeClr val="bg1"/>
                </a:solidFill>
                <a:latin typeface="Montserrat" panose="00000500000000000000" pitchFamily="2" charset="0"/>
              </a:rPr>
              <a:t>The Gaming Revolution</a:t>
            </a:r>
          </a:p>
        </p:txBody>
      </p:sp>
      <p:sp>
        <p:nvSpPr>
          <p:cNvPr id="94" name="TextBox 93">
            <a:extLst>
              <a:ext uri="{FF2B5EF4-FFF2-40B4-BE49-F238E27FC236}">
                <a16:creationId xmlns:a16="http://schemas.microsoft.com/office/drawing/2014/main" id="{BDAACAF1-2A63-470C-B493-313D90AE4CBE}"/>
              </a:ext>
            </a:extLst>
          </p:cNvPr>
          <p:cNvSpPr txBox="1"/>
          <p:nvPr/>
        </p:nvSpPr>
        <p:spPr>
          <a:xfrm>
            <a:off x="462854" y="451123"/>
            <a:ext cx="5437203" cy="584775"/>
          </a:xfrm>
          <a:prstGeom prst="rect">
            <a:avLst/>
          </a:prstGeom>
          <a:noFill/>
        </p:spPr>
        <p:txBody>
          <a:bodyPr wrap="square">
            <a:spAutoFit/>
          </a:bodyPr>
          <a:lstStyle/>
          <a:p>
            <a:r>
              <a:rPr lang="en-US" sz="3200" b="1" dirty="0">
                <a:gradFill>
                  <a:gsLst>
                    <a:gs pos="0">
                      <a:srgbClr val="12868F"/>
                    </a:gs>
                    <a:gs pos="100000">
                      <a:srgbClr val="49BA74"/>
                    </a:gs>
                  </a:gsLst>
                  <a:lin ang="5400000" scaled="1"/>
                </a:gradFill>
                <a:latin typeface="Montserrat" panose="00000500000000000000" pitchFamily="2" charset="0"/>
              </a:rPr>
              <a:t>Why </a:t>
            </a:r>
            <a:r>
              <a:rPr lang="en-US" sz="3200" b="1" dirty="0" err="1">
                <a:solidFill>
                  <a:schemeClr val="bg1"/>
                </a:solidFill>
                <a:latin typeface="Montserrat" panose="00000500000000000000" pitchFamily="2" charset="0"/>
              </a:rPr>
              <a:t>Cloververse</a:t>
            </a:r>
            <a:endParaRPr lang="en-US" sz="3200" b="1" dirty="0">
              <a:solidFill>
                <a:schemeClr val="bg1"/>
              </a:solidFill>
              <a:latin typeface="Montserrat" panose="00000500000000000000" pitchFamily="2" charset="0"/>
            </a:endParaRPr>
          </a:p>
        </p:txBody>
      </p:sp>
      <p:grpSp>
        <p:nvGrpSpPr>
          <p:cNvPr id="95" name="Group 94">
            <a:extLst>
              <a:ext uri="{FF2B5EF4-FFF2-40B4-BE49-F238E27FC236}">
                <a16:creationId xmlns:a16="http://schemas.microsoft.com/office/drawing/2014/main" id="{A4B6B379-5357-4DFD-965F-43B931B596D1}"/>
              </a:ext>
            </a:extLst>
          </p:cNvPr>
          <p:cNvGrpSpPr/>
          <p:nvPr/>
        </p:nvGrpSpPr>
        <p:grpSpPr>
          <a:xfrm>
            <a:off x="543714" y="1063213"/>
            <a:ext cx="540000" cy="0"/>
            <a:chOff x="8490712" y="1603412"/>
            <a:chExt cx="540000" cy="0"/>
          </a:xfrm>
        </p:grpSpPr>
        <p:cxnSp>
          <p:nvCxnSpPr>
            <p:cNvPr id="96" name="Google Shape;290;p3">
              <a:extLst>
                <a:ext uri="{FF2B5EF4-FFF2-40B4-BE49-F238E27FC236}">
                  <a16:creationId xmlns:a16="http://schemas.microsoft.com/office/drawing/2014/main" id="{FA629485-D5DF-4852-99E8-ABF50B853988}"/>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97" name="Google Shape;291;p3">
              <a:extLst>
                <a:ext uri="{FF2B5EF4-FFF2-40B4-BE49-F238E27FC236}">
                  <a16:creationId xmlns:a16="http://schemas.microsoft.com/office/drawing/2014/main" id="{F6C819CD-4712-4C6E-91DD-BAC371B5B628}"/>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grpSp>
        <p:nvGrpSpPr>
          <p:cNvPr id="98" name="Group 97">
            <a:extLst>
              <a:ext uri="{FF2B5EF4-FFF2-40B4-BE49-F238E27FC236}">
                <a16:creationId xmlns:a16="http://schemas.microsoft.com/office/drawing/2014/main" id="{5DB468EA-F8DC-4979-BC98-309CE9F7C7FB}"/>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99" name="Oval 98">
              <a:extLst>
                <a:ext uri="{FF2B5EF4-FFF2-40B4-BE49-F238E27FC236}">
                  <a16:creationId xmlns:a16="http://schemas.microsoft.com/office/drawing/2014/main" id="{5C890047-5E7C-4A57-AC1A-52399F64C479}"/>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100" name="Oval 99">
              <a:extLst>
                <a:ext uri="{FF2B5EF4-FFF2-40B4-BE49-F238E27FC236}">
                  <a16:creationId xmlns:a16="http://schemas.microsoft.com/office/drawing/2014/main" id="{8000EFBD-8419-4D44-B265-DCB235E8AD28}"/>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101" name="Oval 100">
              <a:extLst>
                <a:ext uri="{FF2B5EF4-FFF2-40B4-BE49-F238E27FC236}">
                  <a16:creationId xmlns:a16="http://schemas.microsoft.com/office/drawing/2014/main" id="{DEE2DA34-3CE8-4C60-B910-0E825DFBC440}"/>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pic>
        <p:nvPicPr>
          <p:cNvPr id="103" name="Picture 102">
            <a:extLst>
              <a:ext uri="{FF2B5EF4-FFF2-40B4-BE49-F238E27FC236}">
                <a16:creationId xmlns:a16="http://schemas.microsoft.com/office/drawing/2014/main" id="{49163836-5FC4-4066-8CCB-8075B352D8B7}"/>
              </a:ext>
            </a:extLst>
          </p:cNvPr>
          <p:cNvPicPr>
            <a:picLocks noChangeAspect="1"/>
          </p:cNvPicPr>
          <p:nvPr/>
        </p:nvPicPr>
        <p:blipFill rotWithShape="1">
          <a:blip r:embed="rId7"/>
          <a:srcRect r="75332"/>
          <a:stretch/>
        </p:blipFill>
        <p:spPr>
          <a:xfrm>
            <a:off x="4414808" y="2741259"/>
            <a:ext cx="974207" cy="1083897"/>
          </a:xfrm>
          <a:prstGeom prst="rect">
            <a:avLst/>
          </a:prstGeom>
        </p:spPr>
      </p:pic>
      <p:sp>
        <p:nvSpPr>
          <p:cNvPr id="104" name="Slide Number Placeholder 4">
            <a:extLst>
              <a:ext uri="{FF2B5EF4-FFF2-40B4-BE49-F238E27FC236}">
                <a16:creationId xmlns:a16="http://schemas.microsoft.com/office/drawing/2014/main" id="{2F26069A-825C-4285-A652-4AE60ECB4F15}"/>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5</a:t>
            </a:fld>
            <a:endParaRPr lang="en-US" dirty="0">
              <a:gradFill>
                <a:gsLst>
                  <a:gs pos="0">
                    <a:srgbClr val="12868F"/>
                  </a:gs>
                  <a:gs pos="100000">
                    <a:srgbClr val="49BA74"/>
                  </a:gs>
                </a:gsLst>
                <a:lin ang="5400000" scaled="1"/>
              </a:gradFill>
            </a:endParaRPr>
          </a:p>
        </p:txBody>
      </p:sp>
      <p:cxnSp>
        <p:nvCxnSpPr>
          <p:cNvPr id="105" name="Straight Connector 104">
            <a:extLst>
              <a:ext uri="{FF2B5EF4-FFF2-40B4-BE49-F238E27FC236}">
                <a16:creationId xmlns:a16="http://schemas.microsoft.com/office/drawing/2014/main" id="{AB1F0C63-8E56-4AA0-B3D9-BBF67DB5ABF1}"/>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296" name="Picture 295"/>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pic>
        <p:nvPicPr>
          <p:cNvPr id="2" name="Picture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3411" y="2187915"/>
            <a:ext cx="3500804" cy="3500804"/>
          </a:xfrm>
          <a:prstGeom prst="rect">
            <a:avLst/>
          </a:prstGeom>
        </p:spPr>
      </p:pic>
    </p:spTree>
    <p:extLst>
      <p:ext uri="{BB962C8B-B14F-4D97-AF65-F5344CB8AC3E}">
        <p14:creationId xmlns:p14="http://schemas.microsoft.com/office/powerpoint/2010/main" val="759268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5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8" fill="hold" grpId="0" nodeType="withEffect">
                                  <p:stCondLst>
                                    <p:cond delay="1750"/>
                                  </p:stCondLst>
                                  <p:childTnLst>
                                    <p:set>
                                      <p:cBhvr>
                                        <p:cTn id="9" dur="1" fill="hold">
                                          <p:stCondLst>
                                            <p:cond delay="0"/>
                                          </p:stCondLst>
                                        </p:cTn>
                                        <p:tgtEl>
                                          <p:spTgt spid="64"/>
                                        </p:tgtEl>
                                        <p:attrNameLst>
                                          <p:attrName>style.visibility</p:attrName>
                                        </p:attrNameLst>
                                      </p:cBhvr>
                                      <p:to>
                                        <p:strVal val="visible"/>
                                      </p:to>
                                    </p:set>
                                    <p:animEffect transition="in" filter="wipe(left)">
                                      <p:cBhvr>
                                        <p:cTn id="10" dur="500"/>
                                        <p:tgtEl>
                                          <p:spTgt spid="64"/>
                                        </p:tgtEl>
                                      </p:cBhvr>
                                    </p:animEffect>
                                  </p:childTnLst>
                                </p:cTn>
                              </p:par>
                              <p:par>
                                <p:cTn id="11" presetID="22" presetClass="entr" presetSubtype="8" fill="hold" grpId="0" nodeType="withEffect">
                                  <p:stCondLst>
                                    <p:cond delay="2250"/>
                                  </p:stCondLst>
                                  <p:childTnLst>
                                    <p:set>
                                      <p:cBhvr>
                                        <p:cTn id="12" dur="1" fill="hold">
                                          <p:stCondLst>
                                            <p:cond delay="0"/>
                                          </p:stCondLst>
                                        </p:cTn>
                                        <p:tgtEl>
                                          <p:spTgt spid="63"/>
                                        </p:tgtEl>
                                        <p:attrNameLst>
                                          <p:attrName>style.visibility</p:attrName>
                                        </p:attrNameLst>
                                      </p:cBhvr>
                                      <p:to>
                                        <p:strVal val="visible"/>
                                      </p:to>
                                    </p:set>
                                    <p:animEffect transition="in" filter="wipe(left)">
                                      <p:cBhvr>
                                        <p:cTn id="1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F807A66A-8383-4DE5-9B21-9D314F684A46}"/>
              </a:ext>
            </a:extLst>
          </p:cNvPr>
          <p:cNvSpPr/>
          <p:nvPr/>
        </p:nvSpPr>
        <p:spPr>
          <a:xfrm>
            <a:off x="8271158" y="2163362"/>
            <a:ext cx="2955465" cy="3023591"/>
          </a:xfrm>
          <a:prstGeom prst="ellipse">
            <a:avLst/>
          </a:prstGeom>
          <a:noFill/>
          <a:ln w="3175">
            <a:solidFill>
              <a:srgbClr val="12868F"/>
            </a:solidFill>
            <a:prstDash val="lgDashDot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60085345-8B4F-4290-A7B1-D459E4284BB2}"/>
              </a:ext>
            </a:extLst>
          </p:cNvPr>
          <p:cNvSpPr/>
          <p:nvPr/>
        </p:nvSpPr>
        <p:spPr>
          <a:xfrm>
            <a:off x="8368340" y="2253547"/>
            <a:ext cx="2777568" cy="2843220"/>
          </a:xfrm>
          <a:prstGeom prst="ellipse">
            <a:avLst/>
          </a:prstGeom>
          <a:gradFill>
            <a:gsLst>
              <a:gs pos="49000">
                <a:srgbClr val="49BA74"/>
              </a:gs>
              <a:gs pos="0">
                <a:srgbClr val="12868F"/>
              </a:gs>
              <a:gs pos="100000">
                <a:srgbClr val="12868F"/>
              </a:gs>
            </a:gsLst>
            <a:lin ang="5400000" scaled="1"/>
          </a:gradFill>
          <a:ln w="2540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Oval 119">
            <a:extLst>
              <a:ext uri="{FF2B5EF4-FFF2-40B4-BE49-F238E27FC236}">
                <a16:creationId xmlns:a16="http://schemas.microsoft.com/office/drawing/2014/main" id="{74D01190-3A69-40AC-BDD7-00A6A1E216F0}"/>
              </a:ext>
            </a:extLst>
          </p:cNvPr>
          <p:cNvSpPr/>
          <p:nvPr/>
        </p:nvSpPr>
        <p:spPr>
          <a:xfrm>
            <a:off x="1311711" y="2686063"/>
            <a:ext cx="1756504" cy="1756504"/>
          </a:xfrm>
          <a:prstGeom prst="ellipse">
            <a:avLst/>
          </a:prstGeom>
          <a:noFill/>
          <a:ln w="3175">
            <a:solidFill>
              <a:srgbClr val="12868F"/>
            </a:solidFill>
            <a:prstDash val="lgDashDot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Oval 120">
            <a:extLst>
              <a:ext uri="{FF2B5EF4-FFF2-40B4-BE49-F238E27FC236}">
                <a16:creationId xmlns:a16="http://schemas.microsoft.com/office/drawing/2014/main" id="{158B7793-1FF4-42AA-A8B9-472301FB3CCF}"/>
              </a:ext>
            </a:extLst>
          </p:cNvPr>
          <p:cNvSpPr/>
          <p:nvPr/>
        </p:nvSpPr>
        <p:spPr>
          <a:xfrm>
            <a:off x="1419879" y="2786868"/>
            <a:ext cx="1554895" cy="1554895"/>
          </a:xfrm>
          <a:prstGeom prst="ellipse">
            <a:avLst/>
          </a:prstGeom>
          <a:gradFill>
            <a:gsLst>
              <a:gs pos="49000">
                <a:srgbClr val="49BA74"/>
              </a:gs>
              <a:gs pos="0">
                <a:srgbClr val="12868F"/>
              </a:gs>
              <a:gs pos="100000">
                <a:srgbClr val="12868F"/>
              </a:gs>
            </a:gsLst>
            <a:lin ang="5400000" scaled="1"/>
          </a:gradFill>
          <a:ln w="2540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4" name="Group 123">
            <a:extLst>
              <a:ext uri="{FF2B5EF4-FFF2-40B4-BE49-F238E27FC236}">
                <a16:creationId xmlns:a16="http://schemas.microsoft.com/office/drawing/2014/main" id="{8EA1FDB3-5DB5-4CB3-826F-8839DDC1E0C2}"/>
              </a:ext>
            </a:extLst>
          </p:cNvPr>
          <p:cNvGrpSpPr/>
          <p:nvPr/>
        </p:nvGrpSpPr>
        <p:grpSpPr>
          <a:xfrm rot="10800000" flipH="1">
            <a:off x="7322357" y="3417451"/>
            <a:ext cx="564580" cy="351809"/>
            <a:chOff x="4555693" y="3753447"/>
            <a:chExt cx="564580" cy="351809"/>
          </a:xfrm>
        </p:grpSpPr>
        <p:sp>
          <p:nvSpPr>
            <p:cNvPr id="125" name="Arrow: Chevron 124">
              <a:extLst>
                <a:ext uri="{FF2B5EF4-FFF2-40B4-BE49-F238E27FC236}">
                  <a16:creationId xmlns:a16="http://schemas.microsoft.com/office/drawing/2014/main" id="{903CCE4A-BB5C-4A3F-8FA6-8454A5686EA3}"/>
                </a:ext>
              </a:extLst>
            </p:cNvPr>
            <p:cNvSpPr/>
            <p:nvPr/>
          </p:nvSpPr>
          <p:spPr>
            <a:xfrm>
              <a:off x="4555693" y="3753447"/>
              <a:ext cx="294102" cy="351809"/>
            </a:xfrm>
            <a:prstGeom prst="chevron">
              <a:avLst>
                <a:gd name="adj" fmla="val 61227"/>
              </a:avLst>
            </a:prstGeom>
            <a:noFill/>
            <a:ln w="25400">
              <a:solidFill>
                <a:srgbClr val="49B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6" name="Arrow: Chevron 125">
              <a:extLst>
                <a:ext uri="{FF2B5EF4-FFF2-40B4-BE49-F238E27FC236}">
                  <a16:creationId xmlns:a16="http://schemas.microsoft.com/office/drawing/2014/main" id="{2B271D40-2BF3-4A53-8F0C-CFB3EB333E22}"/>
                </a:ext>
              </a:extLst>
            </p:cNvPr>
            <p:cNvSpPr/>
            <p:nvPr/>
          </p:nvSpPr>
          <p:spPr>
            <a:xfrm>
              <a:off x="4826171" y="3753447"/>
              <a:ext cx="294102" cy="351809"/>
            </a:xfrm>
            <a:prstGeom prst="chevron">
              <a:avLst>
                <a:gd name="adj" fmla="val 61227"/>
              </a:avLst>
            </a:prstGeom>
            <a:noFill/>
            <a:ln w="25400">
              <a:solidFill>
                <a:srgbClr val="49B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17" name="Oval 116">
            <a:extLst>
              <a:ext uri="{FF2B5EF4-FFF2-40B4-BE49-F238E27FC236}">
                <a16:creationId xmlns:a16="http://schemas.microsoft.com/office/drawing/2014/main" id="{6778CCA8-B1D9-438C-BA40-2E066881BD1A}"/>
              </a:ext>
            </a:extLst>
          </p:cNvPr>
          <p:cNvSpPr/>
          <p:nvPr/>
        </p:nvSpPr>
        <p:spPr>
          <a:xfrm>
            <a:off x="4527020" y="2387796"/>
            <a:ext cx="2411117" cy="2411117"/>
          </a:xfrm>
          <a:prstGeom prst="ellipse">
            <a:avLst/>
          </a:prstGeom>
          <a:noFill/>
          <a:ln w="3175">
            <a:solidFill>
              <a:srgbClr val="12868F"/>
            </a:solidFill>
            <a:prstDash val="lgDashDot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Oval 117">
            <a:extLst>
              <a:ext uri="{FF2B5EF4-FFF2-40B4-BE49-F238E27FC236}">
                <a16:creationId xmlns:a16="http://schemas.microsoft.com/office/drawing/2014/main" id="{D4026EBB-4BF5-4957-B760-57330888D065}"/>
              </a:ext>
            </a:extLst>
          </p:cNvPr>
          <p:cNvSpPr/>
          <p:nvPr/>
        </p:nvSpPr>
        <p:spPr>
          <a:xfrm>
            <a:off x="4658835" y="2526168"/>
            <a:ext cx="2179328" cy="2134371"/>
          </a:xfrm>
          <a:prstGeom prst="ellipse">
            <a:avLst/>
          </a:prstGeom>
          <a:gradFill>
            <a:gsLst>
              <a:gs pos="49000">
                <a:srgbClr val="49BA74"/>
              </a:gs>
              <a:gs pos="0">
                <a:srgbClr val="12868F"/>
              </a:gs>
              <a:gs pos="100000">
                <a:srgbClr val="12868F"/>
              </a:gs>
            </a:gsLst>
            <a:lin ang="5400000" scaled="1"/>
          </a:gradFill>
          <a:ln w="2540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Box 38">
            <a:extLst>
              <a:ext uri="{FF2B5EF4-FFF2-40B4-BE49-F238E27FC236}">
                <a16:creationId xmlns:a16="http://schemas.microsoft.com/office/drawing/2014/main" id="{3C3B3EF1-6BC0-45F5-9DCE-3C57814E160D}"/>
              </a:ext>
            </a:extLst>
          </p:cNvPr>
          <p:cNvSpPr txBox="1"/>
          <p:nvPr/>
        </p:nvSpPr>
        <p:spPr>
          <a:xfrm flipH="1">
            <a:off x="1200653" y="3203141"/>
            <a:ext cx="1993346" cy="707886"/>
          </a:xfrm>
          <a:prstGeom prst="rect">
            <a:avLst/>
          </a:prstGeom>
          <a:noFill/>
        </p:spPr>
        <p:txBody>
          <a:bodyPr wrap="square">
            <a:spAutoFit/>
          </a:bodyPr>
          <a:lstStyle/>
          <a:p>
            <a:pPr algn="ctr"/>
            <a:r>
              <a:rPr lang="en-US" sz="4000" b="1" dirty="0" smtClean="0">
                <a:solidFill>
                  <a:schemeClr val="bg1"/>
                </a:solidFill>
                <a:latin typeface="Montserrat" panose="00000500000000000000" pitchFamily="2" charset="0"/>
              </a:rPr>
              <a:t>22M</a:t>
            </a:r>
            <a:endParaRPr lang="en-US" sz="4000" b="1" dirty="0">
              <a:solidFill>
                <a:schemeClr val="bg1"/>
              </a:solidFill>
              <a:latin typeface="Montserrat" panose="00000500000000000000" pitchFamily="2" charset="0"/>
            </a:endParaRPr>
          </a:p>
        </p:txBody>
      </p:sp>
      <p:grpSp>
        <p:nvGrpSpPr>
          <p:cNvPr id="38" name="Group 37">
            <a:extLst>
              <a:ext uri="{FF2B5EF4-FFF2-40B4-BE49-F238E27FC236}">
                <a16:creationId xmlns:a16="http://schemas.microsoft.com/office/drawing/2014/main" id="{869DDC2D-D972-4AEF-86E7-6225D432C4CB}"/>
              </a:ext>
            </a:extLst>
          </p:cNvPr>
          <p:cNvGrpSpPr/>
          <p:nvPr/>
        </p:nvGrpSpPr>
        <p:grpSpPr>
          <a:xfrm rot="10800000" flipH="1">
            <a:off x="3539393" y="3417448"/>
            <a:ext cx="564580" cy="351809"/>
            <a:chOff x="4555693" y="3753447"/>
            <a:chExt cx="564580" cy="351809"/>
          </a:xfrm>
        </p:grpSpPr>
        <p:sp>
          <p:nvSpPr>
            <p:cNvPr id="37" name="Arrow: Chevron 36">
              <a:extLst>
                <a:ext uri="{FF2B5EF4-FFF2-40B4-BE49-F238E27FC236}">
                  <a16:creationId xmlns:a16="http://schemas.microsoft.com/office/drawing/2014/main" id="{1DD6DB7E-1DAC-4DDC-9865-5BEEB33FDF02}"/>
                </a:ext>
              </a:extLst>
            </p:cNvPr>
            <p:cNvSpPr/>
            <p:nvPr/>
          </p:nvSpPr>
          <p:spPr>
            <a:xfrm>
              <a:off x="4555693" y="3753447"/>
              <a:ext cx="294102" cy="351809"/>
            </a:xfrm>
            <a:prstGeom prst="chevron">
              <a:avLst>
                <a:gd name="adj" fmla="val 61227"/>
              </a:avLst>
            </a:prstGeom>
            <a:noFill/>
            <a:ln w="25400">
              <a:solidFill>
                <a:srgbClr val="49B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3" name="Arrow: Chevron 122">
              <a:extLst>
                <a:ext uri="{FF2B5EF4-FFF2-40B4-BE49-F238E27FC236}">
                  <a16:creationId xmlns:a16="http://schemas.microsoft.com/office/drawing/2014/main" id="{FF4DCEDB-C954-4CDF-84C9-CE234A95E157}"/>
                </a:ext>
              </a:extLst>
            </p:cNvPr>
            <p:cNvSpPr/>
            <p:nvPr/>
          </p:nvSpPr>
          <p:spPr>
            <a:xfrm>
              <a:off x="4826171" y="3753447"/>
              <a:ext cx="294102" cy="351809"/>
            </a:xfrm>
            <a:prstGeom prst="chevron">
              <a:avLst>
                <a:gd name="adj" fmla="val 61227"/>
              </a:avLst>
            </a:prstGeom>
            <a:noFill/>
            <a:ln w="25400">
              <a:solidFill>
                <a:srgbClr val="49B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40" name="TextBox 39">
            <a:extLst>
              <a:ext uri="{FF2B5EF4-FFF2-40B4-BE49-F238E27FC236}">
                <a16:creationId xmlns:a16="http://schemas.microsoft.com/office/drawing/2014/main" id="{ABC0398D-4AF8-428D-82E9-050D531E2A80}"/>
              </a:ext>
            </a:extLst>
          </p:cNvPr>
          <p:cNvSpPr txBox="1"/>
          <p:nvPr/>
        </p:nvSpPr>
        <p:spPr>
          <a:xfrm flipH="1">
            <a:off x="4882929" y="3210372"/>
            <a:ext cx="1783364" cy="707886"/>
          </a:xfrm>
          <a:prstGeom prst="rect">
            <a:avLst/>
          </a:prstGeom>
          <a:noFill/>
        </p:spPr>
        <p:txBody>
          <a:bodyPr wrap="square">
            <a:spAutoFit/>
          </a:bodyPr>
          <a:lstStyle/>
          <a:p>
            <a:pPr algn="ctr"/>
            <a:r>
              <a:rPr lang="en-US" sz="4000" b="1" dirty="0">
                <a:solidFill>
                  <a:schemeClr val="bg1"/>
                </a:solidFill>
                <a:latin typeface="Montserrat" panose="00000500000000000000" pitchFamily="2" charset="0"/>
              </a:rPr>
              <a:t>2.16T</a:t>
            </a:r>
          </a:p>
        </p:txBody>
      </p:sp>
      <p:sp>
        <p:nvSpPr>
          <p:cNvPr id="2270" name="TextBox 2269">
            <a:extLst>
              <a:ext uri="{FF2B5EF4-FFF2-40B4-BE49-F238E27FC236}">
                <a16:creationId xmlns:a16="http://schemas.microsoft.com/office/drawing/2014/main" id="{A3579A8A-8975-4335-9DF4-77B421E1DEB2}"/>
              </a:ext>
            </a:extLst>
          </p:cNvPr>
          <p:cNvSpPr txBox="1"/>
          <p:nvPr/>
        </p:nvSpPr>
        <p:spPr>
          <a:xfrm>
            <a:off x="4778864" y="5221507"/>
            <a:ext cx="1991494" cy="523220"/>
          </a:xfrm>
          <a:prstGeom prst="rect">
            <a:avLst/>
          </a:prstGeom>
          <a:noFill/>
        </p:spPr>
        <p:txBody>
          <a:bodyPr wrap="square">
            <a:spAutoFit/>
          </a:bodyPr>
          <a:lstStyle/>
          <a:p>
            <a:pPr algn="ctr"/>
            <a:r>
              <a:rPr lang="en-US" sz="1400" b="1" dirty="0">
                <a:solidFill>
                  <a:schemeClr val="bg1"/>
                </a:solidFill>
                <a:latin typeface="Montserrat" panose="00000500000000000000" pitchFamily="2" charset="0"/>
              </a:rPr>
              <a:t>Global Crypto Market</a:t>
            </a:r>
          </a:p>
        </p:txBody>
      </p:sp>
      <p:sp>
        <p:nvSpPr>
          <p:cNvPr id="2271" name="TextBox 2270">
            <a:extLst>
              <a:ext uri="{FF2B5EF4-FFF2-40B4-BE49-F238E27FC236}">
                <a16:creationId xmlns:a16="http://schemas.microsoft.com/office/drawing/2014/main" id="{61E46BEC-3645-4D48-AC06-007F976E7123}"/>
              </a:ext>
            </a:extLst>
          </p:cNvPr>
          <p:cNvSpPr txBox="1"/>
          <p:nvPr/>
        </p:nvSpPr>
        <p:spPr>
          <a:xfrm>
            <a:off x="1185325" y="5221840"/>
            <a:ext cx="2083367" cy="523220"/>
          </a:xfrm>
          <a:prstGeom prst="rect">
            <a:avLst/>
          </a:prstGeom>
          <a:noFill/>
        </p:spPr>
        <p:txBody>
          <a:bodyPr wrap="square">
            <a:spAutoFit/>
          </a:bodyPr>
          <a:lstStyle/>
          <a:p>
            <a:pPr algn="ctr"/>
            <a:r>
              <a:rPr lang="en-US" sz="1400" b="1" dirty="0">
                <a:solidFill>
                  <a:schemeClr val="bg1"/>
                </a:solidFill>
                <a:latin typeface="Montserrat" panose="00000500000000000000" pitchFamily="2" charset="0"/>
              </a:rPr>
              <a:t>Global Crypto Gaming Market</a:t>
            </a:r>
          </a:p>
        </p:txBody>
      </p:sp>
      <p:sp>
        <p:nvSpPr>
          <p:cNvPr id="2272" name="TextBox 2271">
            <a:extLst>
              <a:ext uri="{FF2B5EF4-FFF2-40B4-BE49-F238E27FC236}">
                <a16:creationId xmlns:a16="http://schemas.microsoft.com/office/drawing/2014/main" id="{6349AACB-0E38-4744-99E0-F5B5C3F04FAF}"/>
              </a:ext>
            </a:extLst>
          </p:cNvPr>
          <p:cNvSpPr txBox="1"/>
          <p:nvPr/>
        </p:nvSpPr>
        <p:spPr>
          <a:xfrm>
            <a:off x="8685155" y="5335680"/>
            <a:ext cx="2143939" cy="307777"/>
          </a:xfrm>
          <a:prstGeom prst="rect">
            <a:avLst/>
          </a:prstGeom>
          <a:noFill/>
        </p:spPr>
        <p:txBody>
          <a:bodyPr wrap="square">
            <a:spAutoFit/>
          </a:bodyPr>
          <a:lstStyle/>
          <a:p>
            <a:pPr algn="ctr"/>
            <a:r>
              <a:rPr lang="en-US" sz="1400" b="1" dirty="0" smtClean="0">
                <a:solidFill>
                  <a:schemeClr val="bg1"/>
                </a:solidFill>
                <a:latin typeface="Montserrat" panose="00000500000000000000" pitchFamily="2" charset="0"/>
              </a:rPr>
              <a:t>Virtual Market</a:t>
            </a:r>
            <a:endParaRPr lang="en-US" sz="1400" b="1" dirty="0">
              <a:solidFill>
                <a:schemeClr val="bg1"/>
              </a:solidFill>
              <a:latin typeface="Montserrat" panose="00000500000000000000" pitchFamily="2" charset="0"/>
            </a:endParaRPr>
          </a:p>
        </p:txBody>
      </p:sp>
      <p:sp>
        <p:nvSpPr>
          <p:cNvPr id="2275" name="TextBox 2274">
            <a:extLst>
              <a:ext uri="{FF2B5EF4-FFF2-40B4-BE49-F238E27FC236}">
                <a16:creationId xmlns:a16="http://schemas.microsoft.com/office/drawing/2014/main" id="{6005C33A-48BC-477C-814C-FCDE7ECD0E85}"/>
              </a:ext>
            </a:extLst>
          </p:cNvPr>
          <p:cNvSpPr txBox="1"/>
          <p:nvPr/>
        </p:nvSpPr>
        <p:spPr>
          <a:xfrm>
            <a:off x="458520" y="1215280"/>
            <a:ext cx="4377431" cy="369332"/>
          </a:xfrm>
          <a:prstGeom prst="rect">
            <a:avLst/>
          </a:prstGeom>
          <a:noFill/>
        </p:spPr>
        <p:txBody>
          <a:bodyPr wrap="square">
            <a:spAutoFit/>
          </a:bodyPr>
          <a:lstStyle/>
          <a:p>
            <a:r>
              <a:rPr lang="en-US" b="1" dirty="0">
                <a:solidFill>
                  <a:schemeClr val="bg1"/>
                </a:solidFill>
                <a:latin typeface="Montserrat" panose="00000500000000000000" pitchFamily="2" charset="0"/>
              </a:rPr>
              <a:t>Huge Potential For Growth</a:t>
            </a:r>
          </a:p>
        </p:txBody>
      </p:sp>
      <p:sp>
        <p:nvSpPr>
          <p:cNvPr id="2276" name="TextBox 2275">
            <a:extLst>
              <a:ext uri="{FF2B5EF4-FFF2-40B4-BE49-F238E27FC236}">
                <a16:creationId xmlns:a16="http://schemas.microsoft.com/office/drawing/2014/main" id="{C5CFFD10-0DDF-4412-BCD4-548E191154D1}"/>
              </a:ext>
            </a:extLst>
          </p:cNvPr>
          <p:cNvSpPr txBox="1"/>
          <p:nvPr/>
        </p:nvSpPr>
        <p:spPr>
          <a:xfrm>
            <a:off x="462854" y="451123"/>
            <a:ext cx="5437203" cy="584775"/>
          </a:xfrm>
          <a:prstGeom prst="rect">
            <a:avLst/>
          </a:prstGeom>
          <a:noFill/>
        </p:spPr>
        <p:txBody>
          <a:bodyPr wrap="square">
            <a:spAutoFit/>
          </a:bodyPr>
          <a:lstStyle/>
          <a:p>
            <a:r>
              <a:rPr lang="en-US" sz="3200" b="1" dirty="0">
                <a:gradFill>
                  <a:gsLst>
                    <a:gs pos="0">
                      <a:srgbClr val="12868F"/>
                    </a:gs>
                    <a:gs pos="100000">
                      <a:srgbClr val="49BA74"/>
                    </a:gs>
                  </a:gsLst>
                  <a:lin ang="5400000" scaled="1"/>
                </a:gradFill>
                <a:latin typeface="Montserrat" panose="00000500000000000000" pitchFamily="2" charset="0"/>
              </a:rPr>
              <a:t>Target </a:t>
            </a:r>
            <a:r>
              <a:rPr lang="en-US" sz="3200" b="1" dirty="0">
                <a:solidFill>
                  <a:schemeClr val="bg1"/>
                </a:solidFill>
                <a:latin typeface="Montserrat" panose="00000500000000000000" pitchFamily="2" charset="0"/>
              </a:rPr>
              <a:t>Market</a:t>
            </a:r>
          </a:p>
        </p:txBody>
      </p:sp>
      <p:grpSp>
        <p:nvGrpSpPr>
          <p:cNvPr id="2277" name="Group 2276">
            <a:extLst>
              <a:ext uri="{FF2B5EF4-FFF2-40B4-BE49-F238E27FC236}">
                <a16:creationId xmlns:a16="http://schemas.microsoft.com/office/drawing/2014/main" id="{86D92F08-0F06-4791-A776-977A64C5E124}"/>
              </a:ext>
            </a:extLst>
          </p:cNvPr>
          <p:cNvGrpSpPr/>
          <p:nvPr/>
        </p:nvGrpSpPr>
        <p:grpSpPr>
          <a:xfrm>
            <a:off x="543714" y="1063213"/>
            <a:ext cx="540000" cy="0"/>
            <a:chOff x="8490712" y="1603412"/>
            <a:chExt cx="540000" cy="0"/>
          </a:xfrm>
        </p:grpSpPr>
        <p:cxnSp>
          <p:nvCxnSpPr>
            <p:cNvPr id="2278" name="Google Shape;290;p3">
              <a:extLst>
                <a:ext uri="{FF2B5EF4-FFF2-40B4-BE49-F238E27FC236}">
                  <a16:creationId xmlns:a16="http://schemas.microsoft.com/office/drawing/2014/main" id="{9EA03B17-6076-4F28-ACCD-15CC3D6D1F8C}"/>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2279" name="Google Shape;291;p3">
              <a:extLst>
                <a:ext uri="{FF2B5EF4-FFF2-40B4-BE49-F238E27FC236}">
                  <a16:creationId xmlns:a16="http://schemas.microsoft.com/office/drawing/2014/main" id="{9B4F6B3A-325C-402E-AA86-2989C94E40C7}"/>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grpSp>
        <p:nvGrpSpPr>
          <p:cNvPr id="2280" name="Group 2279">
            <a:extLst>
              <a:ext uri="{FF2B5EF4-FFF2-40B4-BE49-F238E27FC236}">
                <a16:creationId xmlns:a16="http://schemas.microsoft.com/office/drawing/2014/main" id="{2E1D157E-20ED-4486-8173-C5D60420473E}"/>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2281" name="Oval 2280">
              <a:extLst>
                <a:ext uri="{FF2B5EF4-FFF2-40B4-BE49-F238E27FC236}">
                  <a16:creationId xmlns:a16="http://schemas.microsoft.com/office/drawing/2014/main" id="{3831D869-FEF3-49EC-8B80-D33A7B007BF9}"/>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2282" name="Oval 2281">
              <a:extLst>
                <a:ext uri="{FF2B5EF4-FFF2-40B4-BE49-F238E27FC236}">
                  <a16:creationId xmlns:a16="http://schemas.microsoft.com/office/drawing/2014/main" id="{4AA10B17-9509-4106-A62A-811AD7FF796B}"/>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2283" name="Oval 2282">
              <a:extLst>
                <a:ext uri="{FF2B5EF4-FFF2-40B4-BE49-F238E27FC236}">
                  <a16:creationId xmlns:a16="http://schemas.microsoft.com/office/drawing/2014/main" id="{A9A56EE8-9B6B-4594-A4FA-6870888765C5}"/>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2285" name="Slide Number Placeholder 4">
            <a:extLst>
              <a:ext uri="{FF2B5EF4-FFF2-40B4-BE49-F238E27FC236}">
                <a16:creationId xmlns:a16="http://schemas.microsoft.com/office/drawing/2014/main" id="{4EE48296-B6A7-4B55-8329-B60CC9CA67AA}"/>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6</a:t>
            </a:fld>
            <a:endParaRPr lang="en-US" dirty="0">
              <a:gradFill>
                <a:gsLst>
                  <a:gs pos="0">
                    <a:srgbClr val="12868F"/>
                  </a:gs>
                  <a:gs pos="100000">
                    <a:srgbClr val="49BA74"/>
                  </a:gs>
                </a:gsLst>
                <a:lin ang="5400000" scaled="1"/>
              </a:gradFill>
            </a:endParaRPr>
          </a:p>
        </p:txBody>
      </p:sp>
      <p:cxnSp>
        <p:nvCxnSpPr>
          <p:cNvPr id="2286" name="Straight Connector 2285">
            <a:extLst>
              <a:ext uri="{FF2B5EF4-FFF2-40B4-BE49-F238E27FC236}">
                <a16:creationId xmlns:a16="http://schemas.microsoft.com/office/drawing/2014/main" id="{52204C90-4BC5-435C-A3CC-3859B654DFD2}"/>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32" name="Picture 3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9480" y="2715542"/>
            <a:ext cx="1672439" cy="1672439"/>
          </a:xfrm>
          <a:prstGeom prst="rect">
            <a:avLst/>
          </a:prstGeom>
        </p:spPr>
      </p:pic>
    </p:spTree>
    <p:extLst>
      <p:ext uri="{BB962C8B-B14F-4D97-AF65-F5344CB8AC3E}">
        <p14:creationId xmlns:p14="http://schemas.microsoft.com/office/powerpoint/2010/main" val="1613634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04F91FF-5EC4-4ADD-9A4A-4378E05E4004}"/>
              </a:ext>
            </a:extLst>
          </p:cNvPr>
          <p:cNvGrpSpPr/>
          <p:nvPr/>
        </p:nvGrpSpPr>
        <p:grpSpPr>
          <a:xfrm>
            <a:off x="3978557" y="2021594"/>
            <a:ext cx="4234886" cy="3699231"/>
            <a:chOff x="4032771" y="1579384"/>
            <a:chExt cx="4234886" cy="3699231"/>
          </a:xfrm>
        </p:grpSpPr>
        <p:sp>
          <p:nvSpPr>
            <p:cNvPr id="6" name="Teardrop 5">
              <a:extLst>
                <a:ext uri="{FF2B5EF4-FFF2-40B4-BE49-F238E27FC236}">
                  <a16:creationId xmlns:a16="http://schemas.microsoft.com/office/drawing/2014/main" id="{DB6EC6FE-71BE-4FB2-B94D-B50D68853EBE}"/>
                </a:ext>
              </a:extLst>
            </p:cNvPr>
            <p:cNvSpPr/>
            <p:nvPr/>
          </p:nvSpPr>
          <p:spPr>
            <a:xfrm rot="468702">
              <a:off x="4032771" y="3429926"/>
              <a:ext cx="1848689" cy="1848689"/>
            </a:xfrm>
            <a:prstGeom prst="teardrop">
              <a:avLst>
                <a:gd name="adj" fmla="val 110773"/>
              </a:avLst>
            </a:prstGeom>
            <a:solidFill>
              <a:schemeClr val="tx1"/>
            </a:solidFill>
            <a:ln w="123825">
              <a:gradFill>
                <a:gsLst>
                  <a:gs pos="0">
                    <a:srgbClr val="12868F"/>
                  </a:gs>
                  <a:gs pos="100000">
                    <a:srgbClr val="49BA74"/>
                  </a:gs>
                </a:gsLst>
                <a:lin ang="5400000" scaled="1"/>
              </a:gra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a:p>
          </p:txBody>
        </p:sp>
        <p:sp>
          <p:nvSpPr>
            <p:cNvPr id="10" name="Teardrop 9">
              <a:extLst>
                <a:ext uri="{FF2B5EF4-FFF2-40B4-BE49-F238E27FC236}">
                  <a16:creationId xmlns:a16="http://schemas.microsoft.com/office/drawing/2014/main" id="{935FB754-A022-4846-A168-79E3E9F686A3}"/>
                </a:ext>
              </a:extLst>
            </p:cNvPr>
            <p:cNvSpPr/>
            <p:nvPr/>
          </p:nvSpPr>
          <p:spPr>
            <a:xfrm rot="507136" flipV="1">
              <a:off x="4688208" y="1579384"/>
              <a:ext cx="1479137" cy="1479137"/>
            </a:xfrm>
            <a:prstGeom prst="teardrop">
              <a:avLst>
                <a:gd name="adj" fmla="val 115189"/>
              </a:avLst>
            </a:prstGeom>
            <a:solidFill>
              <a:schemeClr val="tx1"/>
            </a:solidFill>
            <a:ln w="123825">
              <a:gradFill>
                <a:gsLst>
                  <a:gs pos="0">
                    <a:srgbClr val="12868F"/>
                  </a:gs>
                  <a:gs pos="100000">
                    <a:srgbClr val="49BA74"/>
                  </a:gs>
                </a:gsLst>
                <a:lin ang="5400000" scaled="1"/>
              </a:gra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a:p>
          </p:txBody>
        </p:sp>
        <p:sp>
          <p:nvSpPr>
            <p:cNvPr id="9" name="Teardrop 8">
              <a:extLst>
                <a:ext uri="{FF2B5EF4-FFF2-40B4-BE49-F238E27FC236}">
                  <a16:creationId xmlns:a16="http://schemas.microsoft.com/office/drawing/2014/main" id="{EB0924D8-4812-4C2D-B6AD-766A06693BAD}"/>
                </a:ext>
              </a:extLst>
            </p:cNvPr>
            <p:cNvSpPr/>
            <p:nvPr/>
          </p:nvSpPr>
          <p:spPr>
            <a:xfrm rot="16653988">
              <a:off x="6253942" y="3679730"/>
              <a:ext cx="1547386" cy="1547386"/>
            </a:xfrm>
            <a:prstGeom prst="teardrop">
              <a:avLst>
                <a:gd name="adj" fmla="val 110047"/>
              </a:avLst>
            </a:prstGeom>
            <a:solidFill>
              <a:schemeClr val="tx1"/>
            </a:solidFill>
            <a:ln w="123825">
              <a:gradFill>
                <a:gsLst>
                  <a:gs pos="0">
                    <a:srgbClr val="12868F"/>
                  </a:gs>
                  <a:gs pos="100000">
                    <a:srgbClr val="49BA74"/>
                  </a:gs>
                </a:gsLst>
                <a:lin ang="5400000" scaled="1"/>
              </a:gra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a:p>
          </p:txBody>
        </p:sp>
        <p:sp>
          <p:nvSpPr>
            <p:cNvPr id="11" name="Teardrop 10">
              <a:extLst>
                <a:ext uri="{FF2B5EF4-FFF2-40B4-BE49-F238E27FC236}">
                  <a16:creationId xmlns:a16="http://schemas.microsoft.com/office/drawing/2014/main" id="{A40476EE-C315-4746-B8FA-F566F5A0BA40}"/>
                </a:ext>
              </a:extLst>
            </p:cNvPr>
            <p:cNvSpPr/>
            <p:nvPr/>
          </p:nvSpPr>
          <p:spPr>
            <a:xfrm rot="5832635" flipV="1">
              <a:off x="6541005" y="1613630"/>
              <a:ext cx="1726652" cy="1726652"/>
            </a:xfrm>
            <a:prstGeom prst="teardrop">
              <a:avLst>
                <a:gd name="adj" fmla="val 111740"/>
              </a:avLst>
            </a:prstGeom>
            <a:solidFill>
              <a:schemeClr val="tx1"/>
            </a:solidFill>
            <a:ln w="123825">
              <a:gradFill>
                <a:gsLst>
                  <a:gs pos="0">
                    <a:srgbClr val="12868F"/>
                  </a:gs>
                  <a:gs pos="100000">
                    <a:srgbClr val="49BA74"/>
                  </a:gs>
                </a:gsLst>
                <a:lin ang="5400000" scaled="1"/>
              </a:gra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LY" dirty="0"/>
            </a:p>
          </p:txBody>
        </p:sp>
      </p:grpSp>
      <p:sp>
        <p:nvSpPr>
          <p:cNvPr id="61" name="TextBox 60">
            <a:extLst>
              <a:ext uri="{FF2B5EF4-FFF2-40B4-BE49-F238E27FC236}">
                <a16:creationId xmlns:a16="http://schemas.microsoft.com/office/drawing/2014/main" id="{9ED8CE2D-D729-4F98-9C74-6AC4E1D53624}"/>
              </a:ext>
            </a:extLst>
          </p:cNvPr>
          <p:cNvSpPr txBox="1"/>
          <p:nvPr/>
        </p:nvSpPr>
        <p:spPr>
          <a:xfrm>
            <a:off x="1613034" y="1375108"/>
            <a:ext cx="2795666" cy="2365263"/>
          </a:xfrm>
          <a:prstGeom prst="rect">
            <a:avLst/>
          </a:prstGeom>
          <a:noFill/>
        </p:spPr>
        <p:txBody>
          <a:bodyPr wrap="square" lIns="91440" tIns="45720" rIns="91440" bIns="45720" anchor="t">
            <a:spAutoFit/>
          </a:bodyPr>
          <a:lstStyle/>
          <a:p>
            <a:pPr algn="r">
              <a:lnSpc>
                <a:spcPct val="110000"/>
              </a:lnSpc>
              <a:spcAft>
                <a:spcPts val="300"/>
              </a:spcAft>
            </a:pPr>
            <a:r>
              <a:rPr lang="en-GB" sz="1200" b="1" dirty="0" smtClean="0">
                <a:solidFill>
                  <a:schemeClr val="bg1"/>
                </a:solidFill>
                <a:latin typeface="Montserrat" panose="020B0604020202020204" charset="0"/>
              </a:rPr>
              <a:t>NFT utility</a:t>
            </a:r>
          </a:p>
          <a:p>
            <a:pPr algn="r">
              <a:lnSpc>
                <a:spcPct val="110000"/>
              </a:lnSpc>
              <a:spcAft>
                <a:spcPts val="300"/>
              </a:spcAft>
            </a:pPr>
            <a:r>
              <a:rPr lang="en-GB" sz="1200" dirty="0" smtClean="0">
                <a:solidFill>
                  <a:schemeClr val="bg1"/>
                </a:solidFill>
                <a:latin typeface="Montserrat" panose="020B0604020202020204" charset="0"/>
              </a:rPr>
              <a:t>Our </a:t>
            </a:r>
            <a:r>
              <a:rPr lang="en-GB" sz="1200" dirty="0">
                <a:solidFill>
                  <a:schemeClr val="bg1"/>
                </a:solidFill>
                <a:latin typeface="Montserrat" panose="020B0604020202020204" charset="0"/>
              </a:rPr>
              <a:t>NFTs derive their value from two key factors: their utility and the rewards they generate for holders. As partial owners of the </a:t>
            </a:r>
            <a:r>
              <a:rPr lang="en-GB" sz="1200" dirty="0" err="1">
                <a:solidFill>
                  <a:schemeClr val="bg1"/>
                </a:solidFill>
                <a:latin typeface="Montserrat" panose="020B0604020202020204" charset="0"/>
              </a:rPr>
              <a:t>Cloververse</a:t>
            </a:r>
            <a:r>
              <a:rPr lang="en-GB" sz="1200" dirty="0">
                <a:solidFill>
                  <a:schemeClr val="bg1"/>
                </a:solidFill>
                <a:latin typeface="Montserrat" panose="020B0604020202020204" charset="0"/>
              </a:rPr>
              <a:t> virtual environment, NFT holders receive a share of the platform's success and the majority of our 51% token airdrop, further enhancing their ownership status. </a:t>
            </a:r>
            <a:endParaRPr lang="en-US" sz="1000" dirty="0">
              <a:solidFill>
                <a:schemeClr val="bg1"/>
              </a:solidFill>
              <a:latin typeface="Montserrat" panose="020B0604020202020204" charset="0"/>
            </a:endParaRPr>
          </a:p>
        </p:txBody>
      </p:sp>
      <p:sp>
        <p:nvSpPr>
          <p:cNvPr id="62" name="TextBox 61">
            <a:extLst>
              <a:ext uri="{FF2B5EF4-FFF2-40B4-BE49-F238E27FC236}">
                <a16:creationId xmlns:a16="http://schemas.microsoft.com/office/drawing/2014/main" id="{72E6EB21-4BC9-4671-822D-ABDADD8090D3}"/>
              </a:ext>
            </a:extLst>
          </p:cNvPr>
          <p:cNvSpPr txBox="1"/>
          <p:nvPr/>
        </p:nvSpPr>
        <p:spPr>
          <a:xfrm>
            <a:off x="8314977" y="1920920"/>
            <a:ext cx="3146540" cy="1552733"/>
          </a:xfrm>
          <a:prstGeom prst="rect">
            <a:avLst/>
          </a:prstGeom>
          <a:noFill/>
        </p:spPr>
        <p:txBody>
          <a:bodyPr wrap="square" lIns="91440" tIns="45720" rIns="91440" bIns="45720" anchor="t">
            <a:spAutoFit/>
          </a:bodyPr>
          <a:lstStyle/>
          <a:p>
            <a:pPr>
              <a:lnSpc>
                <a:spcPct val="110000"/>
              </a:lnSpc>
              <a:spcAft>
                <a:spcPts val="300"/>
              </a:spcAft>
            </a:pPr>
            <a:r>
              <a:rPr lang="en-US" sz="1200" b="1" dirty="0" smtClean="0">
                <a:solidFill>
                  <a:schemeClr val="bg1"/>
                </a:solidFill>
                <a:latin typeface="Montserrat" panose="00000500000000000000" pitchFamily="2" charset="0"/>
              </a:rPr>
              <a:t>Breaking </a:t>
            </a:r>
            <a:r>
              <a:rPr lang="en-US" sz="1200" b="1" dirty="0" smtClean="0">
                <a:solidFill>
                  <a:schemeClr val="bg1"/>
                </a:solidFill>
                <a:latin typeface="Montserrat" panose="00000500000000000000" pitchFamily="2" charset="0"/>
              </a:rPr>
              <a:t>Barriers</a:t>
            </a:r>
            <a:endParaRPr lang="en-US" sz="1200" b="1" dirty="0">
              <a:solidFill>
                <a:schemeClr val="bg1"/>
              </a:solidFill>
              <a:latin typeface="Montserrat" panose="00000500000000000000" pitchFamily="2" charset="0"/>
            </a:endParaRPr>
          </a:p>
          <a:p>
            <a:pPr>
              <a:lnSpc>
                <a:spcPct val="110000"/>
              </a:lnSpc>
              <a:spcAft>
                <a:spcPts val="300"/>
              </a:spcAft>
            </a:pPr>
            <a:r>
              <a:rPr lang="en-GB" sz="1200" dirty="0">
                <a:solidFill>
                  <a:schemeClr val="bg1"/>
                </a:solidFill>
                <a:latin typeface="Montserrat" panose="020B0604020202020204" charset="0"/>
              </a:rPr>
              <a:t>Our objective is to enable individuals to discover the potential of a virtual environment without any imposed limitations. By doing so, we facilitate the natural evolution of </a:t>
            </a:r>
            <a:r>
              <a:rPr lang="en-GB" sz="1200" dirty="0" err="1">
                <a:solidFill>
                  <a:schemeClr val="bg1"/>
                </a:solidFill>
                <a:latin typeface="Montserrat" panose="020B0604020202020204" charset="0"/>
              </a:rPr>
              <a:t>Cloververse</a:t>
            </a:r>
            <a:r>
              <a:rPr lang="en-GB" sz="1200" dirty="0">
                <a:solidFill>
                  <a:schemeClr val="bg1"/>
                </a:solidFill>
                <a:latin typeface="Montserrat" panose="020B0604020202020204" charset="0"/>
              </a:rPr>
              <a:t>.</a:t>
            </a:r>
            <a:r>
              <a:rPr lang="en-GB" sz="1200" dirty="0" smtClean="0">
                <a:solidFill>
                  <a:schemeClr val="bg1"/>
                </a:solidFill>
                <a:latin typeface="Montserrat" panose="020B0604020202020204" charset="0"/>
              </a:rPr>
              <a:t>.</a:t>
            </a:r>
            <a:r>
              <a:rPr lang="en-GB" sz="1200" dirty="0">
                <a:solidFill>
                  <a:schemeClr val="bg1"/>
                </a:solidFill>
                <a:latin typeface="Montserrat" panose="020B0604020202020204" charset="0"/>
              </a:rPr>
              <a:t/>
            </a:r>
            <a:br>
              <a:rPr lang="en-GB" sz="1200" dirty="0">
                <a:solidFill>
                  <a:schemeClr val="bg1"/>
                </a:solidFill>
                <a:latin typeface="Montserrat" panose="020B0604020202020204" charset="0"/>
              </a:rPr>
            </a:br>
            <a:endParaRPr lang="en-US" sz="1200" dirty="0">
              <a:solidFill>
                <a:schemeClr val="bg1"/>
              </a:solidFill>
              <a:latin typeface="Montserrat" panose="020B0604020202020204" charset="0"/>
            </a:endParaRPr>
          </a:p>
        </p:txBody>
      </p:sp>
      <p:sp>
        <p:nvSpPr>
          <p:cNvPr id="63" name="TextBox 62">
            <a:extLst>
              <a:ext uri="{FF2B5EF4-FFF2-40B4-BE49-F238E27FC236}">
                <a16:creationId xmlns:a16="http://schemas.microsoft.com/office/drawing/2014/main" id="{E8121D01-9D71-4BCA-8194-28AF53D2B6B3}"/>
              </a:ext>
            </a:extLst>
          </p:cNvPr>
          <p:cNvSpPr txBox="1"/>
          <p:nvPr/>
        </p:nvSpPr>
        <p:spPr>
          <a:xfrm>
            <a:off x="726014" y="4375595"/>
            <a:ext cx="3151998" cy="943335"/>
          </a:xfrm>
          <a:prstGeom prst="rect">
            <a:avLst/>
          </a:prstGeom>
          <a:noFill/>
        </p:spPr>
        <p:txBody>
          <a:bodyPr wrap="square">
            <a:spAutoFit/>
          </a:bodyPr>
          <a:lstStyle/>
          <a:p>
            <a:pPr algn="r">
              <a:lnSpc>
                <a:spcPct val="110000"/>
              </a:lnSpc>
              <a:spcAft>
                <a:spcPts val="300"/>
              </a:spcAft>
            </a:pPr>
            <a:r>
              <a:rPr lang="en-US" sz="1200" b="1" dirty="0">
                <a:solidFill>
                  <a:schemeClr val="bg1"/>
                </a:solidFill>
                <a:latin typeface="Montserrat" panose="00000500000000000000" pitchFamily="2" charset="0"/>
              </a:rPr>
              <a:t>Social </a:t>
            </a:r>
            <a:endParaRPr lang="en-US" sz="1200" b="1" dirty="0" smtClean="0">
              <a:solidFill>
                <a:schemeClr val="bg1"/>
              </a:solidFill>
              <a:latin typeface="Montserrat" panose="00000500000000000000" pitchFamily="2" charset="0"/>
            </a:endParaRPr>
          </a:p>
          <a:p>
            <a:pPr algn="r">
              <a:lnSpc>
                <a:spcPct val="110000"/>
              </a:lnSpc>
              <a:spcAft>
                <a:spcPts val="300"/>
              </a:spcAft>
            </a:pPr>
            <a:r>
              <a:rPr lang="en-US" sz="1200" dirty="0" smtClean="0">
                <a:solidFill>
                  <a:schemeClr val="bg1"/>
                </a:solidFill>
                <a:latin typeface="Montserrat" panose="020B0604020202020204" charset="0"/>
              </a:rPr>
              <a:t>The </a:t>
            </a:r>
            <a:r>
              <a:rPr lang="en-US" sz="1200" dirty="0">
                <a:solidFill>
                  <a:schemeClr val="bg1"/>
                </a:solidFill>
                <a:latin typeface="Montserrat" panose="020B0604020202020204" charset="0"/>
              </a:rPr>
              <a:t>ability to create social connections and establish </a:t>
            </a:r>
            <a:r>
              <a:rPr lang="en-US" sz="1200" dirty="0" smtClean="0">
                <a:solidFill>
                  <a:schemeClr val="bg1"/>
                </a:solidFill>
                <a:latin typeface="Montserrat" panose="020B0604020202020204" charset="0"/>
              </a:rPr>
              <a:t>life long connections and business collaborations.</a:t>
            </a:r>
            <a:endParaRPr lang="en-US" sz="1200" dirty="0">
              <a:solidFill>
                <a:schemeClr val="bg1"/>
              </a:solidFill>
              <a:latin typeface="Montserrat" panose="020B0604020202020204" charset="0"/>
            </a:endParaRPr>
          </a:p>
        </p:txBody>
      </p:sp>
      <p:sp>
        <p:nvSpPr>
          <p:cNvPr id="64" name="TextBox 63">
            <a:extLst>
              <a:ext uri="{FF2B5EF4-FFF2-40B4-BE49-F238E27FC236}">
                <a16:creationId xmlns:a16="http://schemas.microsoft.com/office/drawing/2014/main" id="{2AF817C2-6353-4D31-818C-3490E907F6A6}"/>
              </a:ext>
            </a:extLst>
          </p:cNvPr>
          <p:cNvSpPr txBox="1"/>
          <p:nvPr/>
        </p:nvSpPr>
        <p:spPr>
          <a:xfrm>
            <a:off x="8225592" y="4026492"/>
            <a:ext cx="2795666" cy="1349600"/>
          </a:xfrm>
          <a:prstGeom prst="rect">
            <a:avLst/>
          </a:prstGeom>
          <a:noFill/>
        </p:spPr>
        <p:txBody>
          <a:bodyPr wrap="square">
            <a:spAutoFit/>
          </a:bodyPr>
          <a:lstStyle/>
          <a:p>
            <a:pPr>
              <a:lnSpc>
                <a:spcPct val="110000"/>
              </a:lnSpc>
              <a:spcAft>
                <a:spcPts val="300"/>
              </a:spcAft>
            </a:pPr>
            <a:r>
              <a:rPr lang="en-US" sz="1200" b="1" dirty="0" smtClean="0">
                <a:solidFill>
                  <a:schemeClr val="bg1"/>
                </a:solidFill>
                <a:latin typeface="Montserrat" panose="00000500000000000000" pitchFamily="2" charset="0"/>
              </a:rPr>
              <a:t>Future-Proof</a:t>
            </a:r>
            <a:endParaRPr lang="en-US" sz="1200" b="1" dirty="0">
              <a:solidFill>
                <a:schemeClr val="bg1"/>
              </a:solidFill>
              <a:latin typeface="Montserrat" panose="00000500000000000000" pitchFamily="2" charset="0"/>
            </a:endParaRPr>
          </a:p>
          <a:p>
            <a:pPr>
              <a:lnSpc>
                <a:spcPct val="110000"/>
              </a:lnSpc>
              <a:spcAft>
                <a:spcPts val="300"/>
              </a:spcAft>
            </a:pPr>
            <a:r>
              <a:rPr lang="en-US" sz="1200" dirty="0">
                <a:solidFill>
                  <a:schemeClr val="bg1"/>
                </a:solidFill>
                <a:latin typeface="Montserrat" panose="00000500000000000000" pitchFamily="2" charset="0"/>
              </a:rPr>
              <a:t>With the </a:t>
            </a:r>
            <a:r>
              <a:rPr lang="en-US" sz="1200" dirty="0" err="1" smtClean="0">
                <a:solidFill>
                  <a:schemeClr val="bg1"/>
                </a:solidFill>
                <a:latin typeface="Montserrat" panose="00000500000000000000" pitchFamily="2" charset="0"/>
              </a:rPr>
              <a:t>Cloververse</a:t>
            </a:r>
            <a:r>
              <a:rPr lang="en-US" sz="1200" dirty="0" smtClean="0">
                <a:solidFill>
                  <a:schemeClr val="bg1"/>
                </a:solidFill>
                <a:latin typeface="Montserrat" panose="00000500000000000000" pitchFamily="2" charset="0"/>
              </a:rPr>
              <a:t> vision </a:t>
            </a:r>
            <a:r>
              <a:rPr lang="en-US" sz="1200" dirty="0">
                <a:solidFill>
                  <a:schemeClr val="bg1"/>
                </a:solidFill>
                <a:latin typeface="Montserrat" panose="00000500000000000000" pitchFamily="2" charset="0"/>
              </a:rPr>
              <a:t>in development, the ecosystem will ensure a comprehensive virtual </a:t>
            </a:r>
            <a:r>
              <a:rPr lang="en-US" sz="1200" dirty="0" smtClean="0">
                <a:solidFill>
                  <a:schemeClr val="bg1"/>
                </a:solidFill>
                <a:latin typeface="Montserrat" panose="00000500000000000000" pitchFamily="2" charset="0"/>
              </a:rPr>
              <a:t>environment which can be expanded indefinitely.</a:t>
            </a:r>
            <a:endParaRPr lang="en-US" sz="1200" dirty="0">
              <a:solidFill>
                <a:schemeClr val="bg1"/>
              </a:solidFill>
              <a:latin typeface="Montserrat" panose="00000500000000000000" pitchFamily="2" charset="0"/>
            </a:endParaRPr>
          </a:p>
        </p:txBody>
      </p:sp>
      <p:sp>
        <p:nvSpPr>
          <p:cNvPr id="67" name="TextBox 66">
            <a:extLst>
              <a:ext uri="{FF2B5EF4-FFF2-40B4-BE49-F238E27FC236}">
                <a16:creationId xmlns:a16="http://schemas.microsoft.com/office/drawing/2014/main" id="{E8120CFB-51DC-4BC4-AD8D-2540367D67DB}"/>
              </a:ext>
            </a:extLst>
          </p:cNvPr>
          <p:cNvSpPr txBox="1"/>
          <p:nvPr/>
        </p:nvSpPr>
        <p:spPr>
          <a:xfrm>
            <a:off x="462854" y="451123"/>
            <a:ext cx="5437203" cy="584775"/>
          </a:xfrm>
          <a:prstGeom prst="rect">
            <a:avLst/>
          </a:prstGeom>
          <a:noFill/>
        </p:spPr>
        <p:txBody>
          <a:bodyPr wrap="square">
            <a:spAutoFit/>
          </a:bodyPr>
          <a:lstStyle/>
          <a:p>
            <a:r>
              <a:rPr lang="en-US" sz="3200" b="1" dirty="0">
                <a:gradFill>
                  <a:gsLst>
                    <a:gs pos="0">
                      <a:srgbClr val="12868F"/>
                    </a:gs>
                    <a:gs pos="100000">
                      <a:srgbClr val="49BA74"/>
                    </a:gs>
                  </a:gsLst>
                  <a:lin ang="5400000" scaled="1"/>
                </a:gradFill>
                <a:latin typeface="Montserrat" panose="00000500000000000000" pitchFamily="2" charset="0"/>
              </a:rPr>
              <a:t>Our </a:t>
            </a:r>
            <a:r>
              <a:rPr lang="en-US" sz="3200" b="1" dirty="0">
                <a:solidFill>
                  <a:schemeClr val="bg1"/>
                </a:solidFill>
                <a:latin typeface="Montserrat" panose="00000500000000000000" pitchFamily="2" charset="0"/>
              </a:rPr>
              <a:t>Solutions</a:t>
            </a:r>
          </a:p>
        </p:txBody>
      </p:sp>
      <p:grpSp>
        <p:nvGrpSpPr>
          <p:cNvPr id="68" name="Group 67">
            <a:extLst>
              <a:ext uri="{FF2B5EF4-FFF2-40B4-BE49-F238E27FC236}">
                <a16:creationId xmlns:a16="http://schemas.microsoft.com/office/drawing/2014/main" id="{47B2BC3E-8C99-45D0-95CD-CF817D287AA9}"/>
              </a:ext>
            </a:extLst>
          </p:cNvPr>
          <p:cNvGrpSpPr/>
          <p:nvPr/>
        </p:nvGrpSpPr>
        <p:grpSpPr>
          <a:xfrm>
            <a:off x="543714" y="1063213"/>
            <a:ext cx="540000" cy="0"/>
            <a:chOff x="8490712" y="1603412"/>
            <a:chExt cx="540000" cy="0"/>
          </a:xfrm>
        </p:grpSpPr>
        <p:cxnSp>
          <p:nvCxnSpPr>
            <p:cNvPr id="69" name="Google Shape;290;p3">
              <a:extLst>
                <a:ext uri="{FF2B5EF4-FFF2-40B4-BE49-F238E27FC236}">
                  <a16:creationId xmlns:a16="http://schemas.microsoft.com/office/drawing/2014/main" id="{8639E198-CBC7-4F6F-84A2-F93AA0538445}"/>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70" name="Google Shape;291;p3">
              <a:extLst>
                <a:ext uri="{FF2B5EF4-FFF2-40B4-BE49-F238E27FC236}">
                  <a16:creationId xmlns:a16="http://schemas.microsoft.com/office/drawing/2014/main" id="{6BD64865-67EF-4EFA-9EB6-FB9E20119614}"/>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grpSp>
        <p:nvGrpSpPr>
          <p:cNvPr id="71" name="Group 70">
            <a:extLst>
              <a:ext uri="{FF2B5EF4-FFF2-40B4-BE49-F238E27FC236}">
                <a16:creationId xmlns:a16="http://schemas.microsoft.com/office/drawing/2014/main" id="{541FEA9D-1DDF-41D7-AD2D-3FB215EE0F72}"/>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72" name="Oval 71">
              <a:extLst>
                <a:ext uri="{FF2B5EF4-FFF2-40B4-BE49-F238E27FC236}">
                  <a16:creationId xmlns:a16="http://schemas.microsoft.com/office/drawing/2014/main" id="{69B5128A-B5E0-4FBA-AF66-CBA153F38A5F}"/>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73" name="Oval 72">
              <a:extLst>
                <a:ext uri="{FF2B5EF4-FFF2-40B4-BE49-F238E27FC236}">
                  <a16:creationId xmlns:a16="http://schemas.microsoft.com/office/drawing/2014/main" id="{0B5EADEC-F268-4AAF-9864-F28D535FAEB3}"/>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74" name="Oval 73">
              <a:extLst>
                <a:ext uri="{FF2B5EF4-FFF2-40B4-BE49-F238E27FC236}">
                  <a16:creationId xmlns:a16="http://schemas.microsoft.com/office/drawing/2014/main" id="{66AE351E-39E4-4745-8FB6-86FF22E0DA02}"/>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76" name="TextBox 75">
            <a:extLst>
              <a:ext uri="{FF2B5EF4-FFF2-40B4-BE49-F238E27FC236}">
                <a16:creationId xmlns:a16="http://schemas.microsoft.com/office/drawing/2014/main" id="{950F2A6F-276D-4ADD-B835-DA7137AEBA1C}"/>
              </a:ext>
            </a:extLst>
          </p:cNvPr>
          <p:cNvSpPr txBox="1"/>
          <p:nvPr/>
        </p:nvSpPr>
        <p:spPr>
          <a:xfrm>
            <a:off x="4960924" y="2557740"/>
            <a:ext cx="825275" cy="523220"/>
          </a:xfrm>
          <a:prstGeom prst="rect">
            <a:avLst/>
          </a:prstGeom>
          <a:noFill/>
        </p:spPr>
        <p:txBody>
          <a:bodyPr wrap="square">
            <a:spAutoFit/>
          </a:bodyPr>
          <a:lstStyle/>
          <a:p>
            <a:pPr algn="ctr"/>
            <a:r>
              <a:rPr lang="en-US" sz="2800" b="1" dirty="0">
                <a:gradFill>
                  <a:gsLst>
                    <a:gs pos="0">
                      <a:srgbClr val="12868F"/>
                    </a:gs>
                    <a:gs pos="100000">
                      <a:srgbClr val="49BA74"/>
                    </a:gs>
                  </a:gsLst>
                  <a:lin ang="5400000" scaled="1"/>
                </a:gradFill>
                <a:latin typeface="Montserrat" panose="00000500000000000000" pitchFamily="2" charset="0"/>
              </a:rPr>
              <a:t>01</a:t>
            </a:r>
          </a:p>
        </p:txBody>
      </p:sp>
      <p:sp>
        <p:nvSpPr>
          <p:cNvPr id="77" name="TextBox 76">
            <a:extLst>
              <a:ext uri="{FF2B5EF4-FFF2-40B4-BE49-F238E27FC236}">
                <a16:creationId xmlns:a16="http://schemas.microsoft.com/office/drawing/2014/main" id="{8FB63C13-4630-482F-8276-3E85471DE0FD}"/>
              </a:ext>
            </a:extLst>
          </p:cNvPr>
          <p:cNvSpPr txBox="1"/>
          <p:nvPr/>
        </p:nvSpPr>
        <p:spPr>
          <a:xfrm>
            <a:off x="6937479" y="2657556"/>
            <a:ext cx="825275" cy="523220"/>
          </a:xfrm>
          <a:prstGeom prst="rect">
            <a:avLst/>
          </a:prstGeom>
          <a:noFill/>
        </p:spPr>
        <p:txBody>
          <a:bodyPr wrap="square">
            <a:spAutoFit/>
          </a:bodyPr>
          <a:lstStyle/>
          <a:p>
            <a:pPr algn="ctr"/>
            <a:r>
              <a:rPr lang="en-US" sz="2800" b="1" dirty="0">
                <a:gradFill>
                  <a:gsLst>
                    <a:gs pos="0">
                      <a:srgbClr val="12868F"/>
                    </a:gs>
                    <a:gs pos="100000">
                      <a:srgbClr val="49BA74"/>
                    </a:gs>
                  </a:gsLst>
                  <a:lin ang="5400000" scaled="1"/>
                </a:gradFill>
                <a:latin typeface="Montserrat" panose="00000500000000000000" pitchFamily="2" charset="0"/>
              </a:rPr>
              <a:t>02</a:t>
            </a:r>
          </a:p>
        </p:txBody>
      </p:sp>
      <p:sp>
        <p:nvSpPr>
          <p:cNvPr id="78" name="TextBox 77">
            <a:extLst>
              <a:ext uri="{FF2B5EF4-FFF2-40B4-BE49-F238E27FC236}">
                <a16:creationId xmlns:a16="http://schemas.microsoft.com/office/drawing/2014/main" id="{87EC84C6-4344-46C7-BD28-ABB18B29BA14}"/>
              </a:ext>
            </a:extLst>
          </p:cNvPr>
          <p:cNvSpPr txBox="1"/>
          <p:nvPr/>
        </p:nvSpPr>
        <p:spPr>
          <a:xfrm>
            <a:off x="6560783" y="4634023"/>
            <a:ext cx="825275" cy="523220"/>
          </a:xfrm>
          <a:prstGeom prst="rect">
            <a:avLst/>
          </a:prstGeom>
          <a:noFill/>
        </p:spPr>
        <p:txBody>
          <a:bodyPr wrap="square">
            <a:spAutoFit/>
          </a:bodyPr>
          <a:lstStyle/>
          <a:p>
            <a:pPr algn="ctr"/>
            <a:r>
              <a:rPr lang="en-US" sz="2800" b="1" dirty="0">
                <a:gradFill>
                  <a:gsLst>
                    <a:gs pos="0">
                      <a:srgbClr val="12868F"/>
                    </a:gs>
                    <a:gs pos="100000">
                      <a:srgbClr val="49BA74"/>
                    </a:gs>
                  </a:gsLst>
                  <a:lin ang="5400000" scaled="1"/>
                </a:gradFill>
                <a:latin typeface="Montserrat" panose="00000500000000000000" pitchFamily="2" charset="0"/>
              </a:rPr>
              <a:t>03</a:t>
            </a:r>
          </a:p>
        </p:txBody>
      </p:sp>
      <p:sp>
        <p:nvSpPr>
          <p:cNvPr id="79" name="TextBox 78">
            <a:extLst>
              <a:ext uri="{FF2B5EF4-FFF2-40B4-BE49-F238E27FC236}">
                <a16:creationId xmlns:a16="http://schemas.microsoft.com/office/drawing/2014/main" id="{AFD03F54-490E-4622-B63C-0AA590569460}"/>
              </a:ext>
            </a:extLst>
          </p:cNvPr>
          <p:cNvSpPr txBox="1"/>
          <p:nvPr/>
        </p:nvSpPr>
        <p:spPr>
          <a:xfrm>
            <a:off x="4490263" y="4551292"/>
            <a:ext cx="825275" cy="523220"/>
          </a:xfrm>
          <a:prstGeom prst="rect">
            <a:avLst/>
          </a:prstGeom>
          <a:noFill/>
        </p:spPr>
        <p:txBody>
          <a:bodyPr wrap="square">
            <a:spAutoFit/>
          </a:bodyPr>
          <a:lstStyle/>
          <a:p>
            <a:pPr algn="ctr"/>
            <a:r>
              <a:rPr lang="en-US" sz="2800" b="1" dirty="0">
                <a:gradFill>
                  <a:gsLst>
                    <a:gs pos="0">
                      <a:srgbClr val="12868F"/>
                    </a:gs>
                    <a:gs pos="100000">
                      <a:srgbClr val="49BA74"/>
                    </a:gs>
                  </a:gsLst>
                  <a:lin ang="5400000" scaled="1"/>
                </a:gradFill>
                <a:latin typeface="Montserrat" panose="00000500000000000000" pitchFamily="2" charset="0"/>
              </a:rPr>
              <a:t>04</a:t>
            </a:r>
          </a:p>
        </p:txBody>
      </p:sp>
      <p:sp>
        <p:nvSpPr>
          <p:cNvPr id="80" name="Slide Number Placeholder 4">
            <a:extLst>
              <a:ext uri="{FF2B5EF4-FFF2-40B4-BE49-F238E27FC236}">
                <a16:creationId xmlns:a16="http://schemas.microsoft.com/office/drawing/2014/main" id="{3A4B804D-DBA5-48A6-9112-77F6900A66D3}"/>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7</a:t>
            </a:fld>
            <a:endParaRPr lang="en-US" dirty="0">
              <a:gradFill>
                <a:gsLst>
                  <a:gs pos="0">
                    <a:srgbClr val="12868F"/>
                  </a:gs>
                  <a:gs pos="100000">
                    <a:srgbClr val="49BA74"/>
                  </a:gs>
                </a:gsLst>
                <a:lin ang="5400000" scaled="1"/>
              </a:gradFill>
            </a:endParaRPr>
          </a:p>
        </p:txBody>
      </p:sp>
      <p:cxnSp>
        <p:nvCxnSpPr>
          <p:cNvPr id="81" name="Straight Connector 80">
            <a:extLst>
              <a:ext uri="{FF2B5EF4-FFF2-40B4-BE49-F238E27FC236}">
                <a16:creationId xmlns:a16="http://schemas.microsoft.com/office/drawing/2014/main" id="{B88CB0B4-D244-46E1-850B-E85FA3F3CF45}"/>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7652" y="5310432"/>
            <a:ext cx="1426390" cy="1426390"/>
          </a:xfrm>
          <a:prstGeom prst="rect">
            <a:avLst/>
          </a:prstGeom>
        </p:spPr>
      </p:pic>
    </p:spTree>
    <p:extLst>
      <p:ext uri="{BB962C8B-B14F-4D97-AF65-F5344CB8AC3E}">
        <p14:creationId xmlns:p14="http://schemas.microsoft.com/office/powerpoint/2010/main" val="350314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5F11CC9-D39A-48B5-997D-FC86DAE0A7C6}"/>
              </a:ext>
            </a:extLst>
          </p:cNvPr>
          <p:cNvSpPr txBox="1"/>
          <p:nvPr/>
        </p:nvSpPr>
        <p:spPr>
          <a:xfrm>
            <a:off x="1347485" y="4770939"/>
            <a:ext cx="2051526" cy="1046440"/>
          </a:xfrm>
          <a:prstGeom prst="rect">
            <a:avLst/>
          </a:prstGeom>
          <a:noFill/>
        </p:spPr>
        <p:txBody>
          <a:bodyPr wrap="square">
            <a:spAutoFit/>
          </a:bodyPr>
          <a:lstStyle/>
          <a:p>
            <a:pPr algn="ctr"/>
            <a:r>
              <a:rPr lang="en-US" sz="1400" b="1" dirty="0" err="1">
                <a:solidFill>
                  <a:srgbClr val="49BA74"/>
                </a:solidFill>
                <a:latin typeface="Montserrat" panose="00000500000000000000" pitchFamily="2" charset="0"/>
              </a:rPr>
              <a:t>Dexxentralized</a:t>
            </a:r>
            <a:endParaRPr lang="en-US" sz="1400" b="1" dirty="0">
              <a:solidFill>
                <a:srgbClr val="49BA74"/>
              </a:solidFill>
              <a:latin typeface="Montserrat" panose="00000500000000000000" pitchFamily="2" charset="0"/>
            </a:endParaRPr>
          </a:p>
          <a:p>
            <a:pPr algn="ctr"/>
            <a:r>
              <a:rPr lang="en-US" sz="1200" b="1" dirty="0">
                <a:solidFill>
                  <a:schemeClr val="bg1"/>
                </a:solidFill>
                <a:latin typeface="Montserrat" panose="00000500000000000000" pitchFamily="2" charset="0"/>
              </a:rPr>
              <a:t>Owner</a:t>
            </a:r>
          </a:p>
          <a:p>
            <a:pPr algn="ctr"/>
            <a:r>
              <a:rPr lang="en-US" sz="1200" dirty="0">
                <a:solidFill>
                  <a:schemeClr val="bg1"/>
                </a:solidFill>
                <a:latin typeface="Montserrat" panose="00000500000000000000" pitchFamily="2" charset="0"/>
              </a:rPr>
              <a:t>Oversee all development and operations</a:t>
            </a:r>
          </a:p>
        </p:txBody>
      </p:sp>
      <p:sp>
        <p:nvSpPr>
          <p:cNvPr id="16" name="TextBox 15">
            <a:extLst>
              <a:ext uri="{FF2B5EF4-FFF2-40B4-BE49-F238E27FC236}">
                <a16:creationId xmlns:a16="http://schemas.microsoft.com/office/drawing/2014/main" id="{8BA62A93-B995-4021-952C-DF09BEA281B2}"/>
              </a:ext>
            </a:extLst>
          </p:cNvPr>
          <p:cNvSpPr txBox="1"/>
          <p:nvPr/>
        </p:nvSpPr>
        <p:spPr>
          <a:xfrm>
            <a:off x="3175128" y="1822661"/>
            <a:ext cx="2203623" cy="861774"/>
          </a:xfrm>
          <a:prstGeom prst="rect">
            <a:avLst/>
          </a:prstGeom>
          <a:noFill/>
        </p:spPr>
        <p:txBody>
          <a:bodyPr wrap="square">
            <a:spAutoFit/>
          </a:bodyPr>
          <a:lstStyle/>
          <a:p>
            <a:pPr algn="ctr"/>
            <a:r>
              <a:rPr lang="en-US" sz="1400" b="1" dirty="0">
                <a:solidFill>
                  <a:srgbClr val="49BA74"/>
                </a:solidFill>
                <a:latin typeface="Montserrat" panose="00000500000000000000" pitchFamily="2" charset="0"/>
              </a:rPr>
              <a:t>Crypto Beast</a:t>
            </a:r>
          </a:p>
          <a:p>
            <a:pPr algn="ctr"/>
            <a:r>
              <a:rPr lang="en-US" sz="1200" b="1" dirty="0">
                <a:solidFill>
                  <a:schemeClr val="bg1"/>
                </a:solidFill>
                <a:latin typeface="Montserrat" panose="00000500000000000000" pitchFamily="2" charset="0"/>
              </a:rPr>
              <a:t>Advisor  BD Lead</a:t>
            </a:r>
          </a:p>
          <a:p>
            <a:pPr algn="ctr"/>
            <a:r>
              <a:rPr lang="en-US" sz="1200" dirty="0">
                <a:solidFill>
                  <a:schemeClr val="bg1"/>
                </a:solidFill>
                <a:latin typeface="Montserrat" panose="00000500000000000000" pitchFamily="2" charset="0"/>
              </a:rPr>
              <a:t>Oversee all development and operations</a:t>
            </a:r>
          </a:p>
        </p:txBody>
      </p:sp>
      <p:sp>
        <p:nvSpPr>
          <p:cNvPr id="17" name="TextBox 16">
            <a:extLst>
              <a:ext uri="{FF2B5EF4-FFF2-40B4-BE49-F238E27FC236}">
                <a16:creationId xmlns:a16="http://schemas.microsoft.com/office/drawing/2014/main" id="{920D85BC-76BB-45BE-B399-759F1EE944D5}"/>
              </a:ext>
            </a:extLst>
          </p:cNvPr>
          <p:cNvSpPr txBox="1"/>
          <p:nvPr/>
        </p:nvSpPr>
        <p:spPr>
          <a:xfrm>
            <a:off x="5232755" y="4772414"/>
            <a:ext cx="1903693" cy="861774"/>
          </a:xfrm>
          <a:prstGeom prst="rect">
            <a:avLst/>
          </a:prstGeom>
          <a:noFill/>
        </p:spPr>
        <p:txBody>
          <a:bodyPr wrap="square">
            <a:spAutoFit/>
          </a:bodyPr>
          <a:lstStyle/>
          <a:p>
            <a:pPr algn="ctr"/>
            <a:r>
              <a:rPr lang="en-US" sz="1400" b="1" dirty="0" err="1">
                <a:solidFill>
                  <a:srgbClr val="49BA74"/>
                </a:solidFill>
                <a:latin typeface="Montserrat" panose="00000500000000000000" pitchFamily="2" charset="0"/>
              </a:rPr>
              <a:t>Ferrum</a:t>
            </a:r>
            <a:r>
              <a:rPr lang="en-US" sz="1400" b="1" dirty="0">
                <a:solidFill>
                  <a:srgbClr val="49BA74"/>
                </a:solidFill>
                <a:latin typeface="Montserrat" panose="00000500000000000000" pitchFamily="2" charset="0"/>
              </a:rPr>
              <a:t> Network</a:t>
            </a:r>
          </a:p>
          <a:p>
            <a:pPr algn="ctr"/>
            <a:r>
              <a:rPr lang="en-US" sz="1200" b="1" dirty="0">
                <a:solidFill>
                  <a:schemeClr val="bg1"/>
                </a:solidFill>
                <a:latin typeface="Montserrat" panose="00000500000000000000" pitchFamily="2" charset="0"/>
              </a:rPr>
              <a:t>Partner</a:t>
            </a:r>
          </a:p>
          <a:p>
            <a:pPr algn="ctr"/>
            <a:r>
              <a:rPr lang="en-US" sz="1200" dirty="0">
                <a:solidFill>
                  <a:schemeClr val="bg1"/>
                </a:solidFill>
                <a:latin typeface="Montserrat" panose="00000500000000000000" pitchFamily="2" charset="0"/>
              </a:rPr>
              <a:t>LP Provider and Airdrop support</a:t>
            </a:r>
          </a:p>
        </p:txBody>
      </p:sp>
      <p:sp>
        <p:nvSpPr>
          <p:cNvPr id="18" name="Oval 17">
            <a:extLst>
              <a:ext uri="{FF2B5EF4-FFF2-40B4-BE49-F238E27FC236}">
                <a16:creationId xmlns:a16="http://schemas.microsoft.com/office/drawing/2014/main" id="{01262D3F-49F6-4B27-8BE3-1FAAEDF24D21}"/>
              </a:ext>
            </a:extLst>
          </p:cNvPr>
          <p:cNvSpPr>
            <a:spLocks noChangeArrowheads="1"/>
          </p:cNvSpPr>
          <p:nvPr/>
        </p:nvSpPr>
        <p:spPr bwMode="auto">
          <a:xfrm>
            <a:off x="1909653" y="3266732"/>
            <a:ext cx="930926" cy="934664"/>
          </a:xfrm>
          <a:prstGeom prst="ellipse">
            <a:avLst/>
          </a:prstGeom>
          <a:noFill/>
          <a:ln>
            <a:gradFill>
              <a:gsLst>
                <a:gs pos="0">
                  <a:srgbClr val="49BA74"/>
                </a:gs>
                <a:gs pos="100000">
                  <a:srgbClr val="12868F"/>
                </a:gs>
              </a:gsLst>
              <a:lin ang="5400000" scaled="1"/>
            </a:gradFill>
          </a:ln>
        </p:spPr>
        <p:txBody>
          <a:bodyPr vert="horz" wrap="square" lIns="91440" tIns="45720" rIns="91440" bIns="45720" numCol="1" anchor="ctr" anchorCtr="0" compatLnSpc="1">
            <a:prstTxWarp prst="textNoShape">
              <a:avLst/>
            </a:prstTxWarp>
          </a:bodyPr>
          <a:lstStyle/>
          <a:p>
            <a:pPr algn="ctr"/>
            <a:endParaRPr lang="en-US" sz="1400" b="1" dirty="0">
              <a:solidFill>
                <a:srgbClr val="101920"/>
              </a:solidFill>
              <a:latin typeface="Montserrat" panose="00000500000000000000" pitchFamily="2" charset="0"/>
            </a:endParaRPr>
          </a:p>
        </p:txBody>
      </p:sp>
      <p:sp>
        <p:nvSpPr>
          <p:cNvPr id="19" name="Freeform 13">
            <a:extLst>
              <a:ext uri="{FF2B5EF4-FFF2-40B4-BE49-F238E27FC236}">
                <a16:creationId xmlns:a16="http://schemas.microsoft.com/office/drawing/2014/main" id="{08D25B61-F6F3-4A99-B6D9-5C5F952821F6}"/>
              </a:ext>
            </a:extLst>
          </p:cNvPr>
          <p:cNvSpPr>
            <a:spLocks/>
          </p:cNvSpPr>
          <p:nvPr/>
        </p:nvSpPr>
        <p:spPr bwMode="auto">
          <a:xfrm>
            <a:off x="1816187" y="3734064"/>
            <a:ext cx="558930" cy="560798"/>
          </a:xfrm>
          <a:custGeom>
            <a:avLst/>
            <a:gdLst>
              <a:gd name="T0" fmla="*/ 126 w 126"/>
              <a:gd name="T1" fmla="*/ 126 h 126"/>
              <a:gd name="T2" fmla="*/ 0 w 126"/>
              <a:gd name="T3" fmla="*/ 0 h 126"/>
            </a:gdLst>
            <a:ahLst/>
            <a:cxnLst>
              <a:cxn ang="0">
                <a:pos x="T0" y="T1"/>
              </a:cxn>
              <a:cxn ang="0">
                <a:pos x="T2" y="T3"/>
              </a:cxn>
            </a:cxnLst>
            <a:rect l="0" t="0" r="r" b="b"/>
            <a:pathLst>
              <a:path w="126" h="126">
                <a:moveTo>
                  <a:pt x="126" y="126"/>
                </a:moveTo>
                <a:cubicBezTo>
                  <a:pt x="56" y="126"/>
                  <a:pt x="0" y="70"/>
                  <a:pt x="0" y="0"/>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14">
            <a:extLst>
              <a:ext uri="{FF2B5EF4-FFF2-40B4-BE49-F238E27FC236}">
                <a16:creationId xmlns:a16="http://schemas.microsoft.com/office/drawing/2014/main" id="{928C5CC2-FDAF-4AFE-8139-1D145A6E673F}"/>
              </a:ext>
            </a:extLst>
          </p:cNvPr>
          <p:cNvSpPr>
            <a:spLocks noChangeShapeType="1"/>
          </p:cNvSpPr>
          <p:nvPr/>
        </p:nvSpPr>
        <p:spPr bwMode="auto">
          <a:xfrm>
            <a:off x="2375117" y="4285516"/>
            <a:ext cx="0" cy="386951"/>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Oval 20">
            <a:extLst>
              <a:ext uri="{FF2B5EF4-FFF2-40B4-BE49-F238E27FC236}">
                <a16:creationId xmlns:a16="http://schemas.microsoft.com/office/drawing/2014/main" id="{AE1E7FC0-2559-43E4-813B-C2569D0BAB4B}"/>
              </a:ext>
            </a:extLst>
          </p:cNvPr>
          <p:cNvSpPr>
            <a:spLocks noChangeArrowheads="1"/>
          </p:cNvSpPr>
          <p:nvPr/>
        </p:nvSpPr>
        <p:spPr bwMode="auto">
          <a:xfrm>
            <a:off x="2345208" y="4663120"/>
            <a:ext cx="56080" cy="5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21">
            <a:extLst>
              <a:ext uri="{FF2B5EF4-FFF2-40B4-BE49-F238E27FC236}">
                <a16:creationId xmlns:a16="http://schemas.microsoft.com/office/drawing/2014/main" id="{C85634FA-152B-4693-9E92-83BBEF40026F}"/>
              </a:ext>
            </a:extLst>
          </p:cNvPr>
          <p:cNvSpPr>
            <a:spLocks noChangeArrowheads="1"/>
          </p:cNvSpPr>
          <p:nvPr/>
        </p:nvSpPr>
        <p:spPr bwMode="auto">
          <a:xfrm>
            <a:off x="3811478" y="3266731"/>
            <a:ext cx="930926" cy="934665"/>
          </a:xfrm>
          <a:prstGeom prst="ellipse">
            <a:avLst/>
          </a:prstGeom>
          <a:noFill/>
          <a:ln>
            <a:gradFill>
              <a:gsLst>
                <a:gs pos="0">
                  <a:srgbClr val="49BA74"/>
                </a:gs>
                <a:gs pos="100000">
                  <a:srgbClr val="12868F"/>
                </a:gs>
              </a:gsLst>
              <a:lin ang="5400000" scaled="1"/>
            </a:gradFill>
          </a:ln>
        </p:spPr>
        <p:txBody>
          <a:bodyPr vert="horz" wrap="square" lIns="91440" tIns="45720" rIns="91440" bIns="45720" numCol="1" anchor="ctr" anchorCtr="0" compatLnSpc="1">
            <a:prstTxWarp prst="textNoShape">
              <a:avLst/>
            </a:prstTxWarp>
          </a:bodyPr>
          <a:lstStyle/>
          <a:p>
            <a:pPr algn="ctr"/>
            <a:endParaRPr lang="en-US" sz="1400" b="1" dirty="0">
              <a:solidFill>
                <a:srgbClr val="101920"/>
              </a:solidFill>
              <a:latin typeface="Montserrat" panose="00000500000000000000" pitchFamily="2" charset="0"/>
            </a:endParaRPr>
          </a:p>
        </p:txBody>
      </p:sp>
      <p:sp>
        <p:nvSpPr>
          <p:cNvPr id="23" name="Freeform 17">
            <a:extLst>
              <a:ext uri="{FF2B5EF4-FFF2-40B4-BE49-F238E27FC236}">
                <a16:creationId xmlns:a16="http://schemas.microsoft.com/office/drawing/2014/main" id="{57C89217-9745-45BC-B311-6B8DFDD08B7C}"/>
              </a:ext>
            </a:extLst>
          </p:cNvPr>
          <p:cNvSpPr>
            <a:spLocks/>
          </p:cNvSpPr>
          <p:nvPr/>
        </p:nvSpPr>
        <p:spPr bwMode="auto">
          <a:xfrm>
            <a:off x="3718012" y="3169526"/>
            <a:ext cx="558930" cy="564537"/>
          </a:xfrm>
          <a:custGeom>
            <a:avLst/>
            <a:gdLst>
              <a:gd name="T0" fmla="*/ 126 w 126"/>
              <a:gd name="T1" fmla="*/ 0 h 127"/>
              <a:gd name="T2" fmla="*/ 0 w 126"/>
              <a:gd name="T3" fmla="*/ 127 h 127"/>
            </a:gdLst>
            <a:ahLst/>
            <a:cxnLst>
              <a:cxn ang="0">
                <a:pos x="T0" y="T1"/>
              </a:cxn>
              <a:cxn ang="0">
                <a:pos x="T2" y="T3"/>
              </a:cxn>
            </a:cxnLst>
            <a:rect l="0" t="0" r="r" b="b"/>
            <a:pathLst>
              <a:path w="126" h="127">
                <a:moveTo>
                  <a:pt x="126" y="0"/>
                </a:moveTo>
                <a:cubicBezTo>
                  <a:pt x="56" y="0"/>
                  <a:pt x="0" y="57"/>
                  <a:pt x="0" y="127"/>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18">
            <a:extLst>
              <a:ext uri="{FF2B5EF4-FFF2-40B4-BE49-F238E27FC236}">
                <a16:creationId xmlns:a16="http://schemas.microsoft.com/office/drawing/2014/main" id="{2B304F5D-2C5E-48C1-833B-87A5F16746CF}"/>
              </a:ext>
            </a:extLst>
          </p:cNvPr>
          <p:cNvSpPr>
            <a:spLocks noChangeShapeType="1"/>
          </p:cNvSpPr>
          <p:nvPr/>
        </p:nvSpPr>
        <p:spPr bwMode="auto">
          <a:xfrm flipV="1">
            <a:off x="4276942" y="2795661"/>
            <a:ext cx="0" cy="38321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Oval 24">
            <a:extLst>
              <a:ext uri="{FF2B5EF4-FFF2-40B4-BE49-F238E27FC236}">
                <a16:creationId xmlns:a16="http://schemas.microsoft.com/office/drawing/2014/main" id="{B5FC849F-D82A-4490-AAA0-F646DC979072}"/>
              </a:ext>
            </a:extLst>
          </p:cNvPr>
          <p:cNvSpPr>
            <a:spLocks noChangeArrowheads="1"/>
          </p:cNvSpPr>
          <p:nvPr/>
        </p:nvSpPr>
        <p:spPr bwMode="auto">
          <a:xfrm>
            <a:off x="4247965" y="2747058"/>
            <a:ext cx="57950" cy="5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Line 21">
            <a:extLst>
              <a:ext uri="{FF2B5EF4-FFF2-40B4-BE49-F238E27FC236}">
                <a16:creationId xmlns:a16="http://schemas.microsoft.com/office/drawing/2014/main" id="{76A96E10-353A-4387-B912-69A741F8A49C}"/>
              </a:ext>
            </a:extLst>
          </p:cNvPr>
          <p:cNvSpPr>
            <a:spLocks noChangeShapeType="1"/>
          </p:cNvSpPr>
          <p:nvPr/>
        </p:nvSpPr>
        <p:spPr bwMode="auto">
          <a:xfrm>
            <a:off x="2840579" y="3734063"/>
            <a:ext cx="877433"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21">
            <a:extLst>
              <a:ext uri="{FF2B5EF4-FFF2-40B4-BE49-F238E27FC236}">
                <a16:creationId xmlns:a16="http://schemas.microsoft.com/office/drawing/2014/main" id="{3C8CC4DA-7A1B-4BC6-B108-62ACE244EAEC}"/>
              </a:ext>
            </a:extLst>
          </p:cNvPr>
          <p:cNvSpPr>
            <a:spLocks noChangeShapeType="1"/>
          </p:cNvSpPr>
          <p:nvPr/>
        </p:nvSpPr>
        <p:spPr bwMode="auto">
          <a:xfrm>
            <a:off x="4742404" y="3734063"/>
            <a:ext cx="877433"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Oval 12">
            <a:extLst>
              <a:ext uri="{FF2B5EF4-FFF2-40B4-BE49-F238E27FC236}">
                <a16:creationId xmlns:a16="http://schemas.microsoft.com/office/drawing/2014/main" id="{03B1BE6E-CF5D-4994-A527-CFE4D4B2202C}"/>
              </a:ext>
            </a:extLst>
          </p:cNvPr>
          <p:cNvSpPr>
            <a:spLocks noChangeArrowheads="1"/>
          </p:cNvSpPr>
          <p:nvPr/>
        </p:nvSpPr>
        <p:spPr bwMode="auto">
          <a:xfrm>
            <a:off x="5713303" y="3266732"/>
            <a:ext cx="930926" cy="934664"/>
          </a:xfrm>
          <a:prstGeom prst="ellipse">
            <a:avLst/>
          </a:prstGeom>
          <a:noFill/>
          <a:ln>
            <a:gradFill>
              <a:gsLst>
                <a:gs pos="0">
                  <a:srgbClr val="49BA74"/>
                </a:gs>
                <a:gs pos="100000">
                  <a:srgbClr val="12868F"/>
                </a:gs>
              </a:gsLst>
              <a:lin ang="5400000" scaled="1"/>
            </a:gradFill>
          </a:ln>
        </p:spPr>
        <p:txBody>
          <a:bodyPr vert="horz" wrap="square" lIns="91440" tIns="45720" rIns="91440" bIns="45720" numCol="1" anchor="ctr" anchorCtr="0" compatLnSpc="1">
            <a:prstTxWarp prst="textNoShape">
              <a:avLst/>
            </a:prstTxWarp>
          </a:bodyPr>
          <a:lstStyle/>
          <a:p>
            <a:pPr algn="ctr"/>
            <a:endParaRPr lang="en-US" sz="1400" b="1" dirty="0">
              <a:solidFill>
                <a:srgbClr val="101920"/>
              </a:solidFill>
              <a:latin typeface="Montserrat" panose="00000500000000000000" pitchFamily="2" charset="0"/>
            </a:endParaRPr>
          </a:p>
        </p:txBody>
      </p:sp>
      <p:sp>
        <p:nvSpPr>
          <p:cNvPr id="29" name="Freeform 13">
            <a:extLst>
              <a:ext uri="{FF2B5EF4-FFF2-40B4-BE49-F238E27FC236}">
                <a16:creationId xmlns:a16="http://schemas.microsoft.com/office/drawing/2014/main" id="{09887005-E14C-4E49-ADB6-47E8D2E5D7C3}"/>
              </a:ext>
            </a:extLst>
          </p:cNvPr>
          <p:cNvSpPr>
            <a:spLocks/>
          </p:cNvSpPr>
          <p:nvPr/>
        </p:nvSpPr>
        <p:spPr bwMode="auto">
          <a:xfrm>
            <a:off x="5619837" y="3734064"/>
            <a:ext cx="558930" cy="560798"/>
          </a:xfrm>
          <a:custGeom>
            <a:avLst/>
            <a:gdLst>
              <a:gd name="T0" fmla="*/ 126 w 126"/>
              <a:gd name="T1" fmla="*/ 126 h 126"/>
              <a:gd name="T2" fmla="*/ 0 w 126"/>
              <a:gd name="T3" fmla="*/ 0 h 126"/>
            </a:gdLst>
            <a:ahLst/>
            <a:cxnLst>
              <a:cxn ang="0">
                <a:pos x="T0" y="T1"/>
              </a:cxn>
              <a:cxn ang="0">
                <a:pos x="T2" y="T3"/>
              </a:cxn>
            </a:cxnLst>
            <a:rect l="0" t="0" r="r" b="b"/>
            <a:pathLst>
              <a:path w="126" h="126">
                <a:moveTo>
                  <a:pt x="126" y="126"/>
                </a:moveTo>
                <a:cubicBezTo>
                  <a:pt x="56" y="126"/>
                  <a:pt x="0" y="70"/>
                  <a:pt x="0" y="0"/>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14">
            <a:extLst>
              <a:ext uri="{FF2B5EF4-FFF2-40B4-BE49-F238E27FC236}">
                <a16:creationId xmlns:a16="http://schemas.microsoft.com/office/drawing/2014/main" id="{B819914C-BDC3-4E93-9C3D-2431425CBA0A}"/>
              </a:ext>
            </a:extLst>
          </p:cNvPr>
          <p:cNvSpPr>
            <a:spLocks noChangeShapeType="1"/>
          </p:cNvSpPr>
          <p:nvPr/>
        </p:nvSpPr>
        <p:spPr bwMode="auto">
          <a:xfrm>
            <a:off x="6178767" y="4285516"/>
            <a:ext cx="0" cy="386951"/>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Oval 15">
            <a:extLst>
              <a:ext uri="{FF2B5EF4-FFF2-40B4-BE49-F238E27FC236}">
                <a16:creationId xmlns:a16="http://schemas.microsoft.com/office/drawing/2014/main" id="{8255B79F-0A6F-4B1F-B7D1-4AFEFDA558D6}"/>
              </a:ext>
            </a:extLst>
          </p:cNvPr>
          <p:cNvSpPr>
            <a:spLocks noChangeArrowheads="1"/>
          </p:cNvSpPr>
          <p:nvPr/>
        </p:nvSpPr>
        <p:spPr bwMode="auto">
          <a:xfrm>
            <a:off x="6148858" y="4663120"/>
            <a:ext cx="56080" cy="5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TextBox 31">
            <a:extLst>
              <a:ext uri="{FF2B5EF4-FFF2-40B4-BE49-F238E27FC236}">
                <a16:creationId xmlns:a16="http://schemas.microsoft.com/office/drawing/2014/main" id="{4C6E64E6-D403-433B-849F-78777E3DFAA0}"/>
              </a:ext>
            </a:extLst>
          </p:cNvPr>
          <p:cNvSpPr txBox="1"/>
          <p:nvPr/>
        </p:nvSpPr>
        <p:spPr>
          <a:xfrm>
            <a:off x="7187646" y="1822400"/>
            <a:ext cx="1727937" cy="861774"/>
          </a:xfrm>
          <a:prstGeom prst="rect">
            <a:avLst/>
          </a:prstGeom>
          <a:noFill/>
        </p:spPr>
        <p:txBody>
          <a:bodyPr wrap="square">
            <a:spAutoFit/>
          </a:bodyPr>
          <a:lstStyle/>
          <a:p>
            <a:pPr algn="ctr"/>
            <a:r>
              <a:rPr lang="en-US" sz="1400" b="1" dirty="0" err="1">
                <a:solidFill>
                  <a:srgbClr val="49BA74"/>
                </a:solidFill>
                <a:latin typeface="Montserrat" panose="00000500000000000000" pitchFamily="2" charset="0"/>
              </a:rPr>
              <a:t>Karus</a:t>
            </a:r>
            <a:r>
              <a:rPr lang="en-US" sz="1400" b="1" dirty="0">
                <a:solidFill>
                  <a:srgbClr val="49BA74"/>
                </a:solidFill>
                <a:latin typeface="Montserrat" panose="00000500000000000000" pitchFamily="2" charset="0"/>
              </a:rPr>
              <a:t> Starter</a:t>
            </a:r>
          </a:p>
          <a:p>
            <a:pPr algn="ctr"/>
            <a:r>
              <a:rPr lang="en-US" sz="1200" b="1" dirty="0">
                <a:solidFill>
                  <a:schemeClr val="bg1"/>
                </a:solidFill>
                <a:latin typeface="Montserrat" panose="00000500000000000000" pitchFamily="2" charset="0"/>
              </a:rPr>
              <a:t>Partner</a:t>
            </a:r>
          </a:p>
          <a:p>
            <a:pPr algn="ctr"/>
            <a:r>
              <a:rPr lang="en-US" sz="1200" dirty="0">
                <a:solidFill>
                  <a:schemeClr val="bg1"/>
                </a:solidFill>
                <a:latin typeface="Montserrat" panose="00000500000000000000" pitchFamily="2" charset="0"/>
              </a:rPr>
              <a:t>Airdrop Support and marketing</a:t>
            </a:r>
          </a:p>
        </p:txBody>
      </p:sp>
      <p:sp>
        <p:nvSpPr>
          <p:cNvPr id="33" name="Oval 32">
            <a:extLst>
              <a:ext uri="{FF2B5EF4-FFF2-40B4-BE49-F238E27FC236}">
                <a16:creationId xmlns:a16="http://schemas.microsoft.com/office/drawing/2014/main" id="{4CE27E52-D7C4-4D6D-B998-EEE87A383E3F}"/>
              </a:ext>
            </a:extLst>
          </p:cNvPr>
          <p:cNvSpPr>
            <a:spLocks noChangeArrowheads="1"/>
          </p:cNvSpPr>
          <p:nvPr/>
        </p:nvSpPr>
        <p:spPr bwMode="auto">
          <a:xfrm>
            <a:off x="7615128" y="3266731"/>
            <a:ext cx="930926" cy="934665"/>
          </a:xfrm>
          <a:prstGeom prst="ellipse">
            <a:avLst/>
          </a:prstGeom>
          <a:noFill/>
          <a:ln>
            <a:gradFill>
              <a:gsLst>
                <a:gs pos="0">
                  <a:srgbClr val="49BA74"/>
                </a:gs>
                <a:gs pos="100000">
                  <a:srgbClr val="12868F"/>
                </a:gs>
              </a:gsLst>
              <a:lin ang="5400000" scaled="1"/>
            </a:gradFill>
          </a:ln>
        </p:spPr>
        <p:txBody>
          <a:bodyPr vert="horz" wrap="square" lIns="91440" tIns="45720" rIns="91440" bIns="45720" numCol="1" anchor="ctr" anchorCtr="0" compatLnSpc="1">
            <a:prstTxWarp prst="textNoShape">
              <a:avLst/>
            </a:prstTxWarp>
          </a:bodyPr>
          <a:lstStyle/>
          <a:p>
            <a:pPr algn="ctr"/>
            <a:endParaRPr lang="en-US" sz="1400" b="1" dirty="0">
              <a:solidFill>
                <a:srgbClr val="101920"/>
              </a:solidFill>
              <a:latin typeface="Montserrat" panose="00000500000000000000" pitchFamily="2" charset="0"/>
            </a:endParaRPr>
          </a:p>
        </p:txBody>
      </p:sp>
      <p:sp>
        <p:nvSpPr>
          <p:cNvPr id="34" name="Freeform 17">
            <a:extLst>
              <a:ext uri="{FF2B5EF4-FFF2-40B4-BE49-F238E27FC236}">
                <a16:creationId xmlns:a16="http://schemas.microsoft.com/office/drawing/2014/main" id="{55E56296-115B-4A19-A83C-7F7A8452B2DD}"/>
              </a:ext>
            </a:extLst>
          </p:cNvPr>
          <p:cNvSpPr>
            <a:spLocks/>
          </p:cNvSpPr>
          <p:nvPr/>
        </p:nvSpPr>
        <p:spPr bwMode="auto">
          <a:xfrm>
            <a:off x="7521662" y="3169526"/>
            <a:ext cx="558930" cy="564537"/>
          </a:xfrm>
          <a:custGeom>
            <a:avLst/>
            <a:gdLst>
              <a:gd name="T0" fmla="*/ 126 w 126"/>
              <a:gd name="T1" fmla="*/ 0 h 127"/>
              <a:gd name="T2" fmla="*/ 0 w 126"/>
              <a:gd name="T3" fmla="*/ 127 h 127"/>
            </a:gdLst>
            <a:ahLst/>
            <a:cxnLst>
              <a:cxn ang="0">
                <a:pos x="T0" y="T1"/>
              </a:cxn>
              <a:cxn ang="0">
                <a:pos x="T2" y="T3"/>
              </a:cxn>
            </a:cxnLst>
            <a:rect l="0" t="0" r="r" b="b"/>
            <a:pathLst>
              <a:path w="126" h="127">
                <a:moveTo>
                  <a:pt x="126" y="0"/>
                </a:moveTo>
                <a:cubicBezTo>
                  <a:pt x="56" y="0"/>
                  <a:pt x="0" y="57"/>
                  <a:pt x="0" y="127"/>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Line 18">
            <a:extLst>
              <a:ext uri="{FF2B5EF4-FFF2-40B4-BE49-F238E27FC236}">
                <a16:creationId xmlns:a16="http://schemas.microsoft.com/office/drawing/2014/main" id="{0A033286-0BC4-40FE-8553-FAE772150343}"/>
              </a:ext>
            </a:extLst>
          </p:cNvPr>
          <p:cNvSpPr>
            <a:spLocks noChangeShapeType="1"/>
          </p:cNvSpPr>
          <p:nvPr/>
        </p:nvSpPr>
        <p:spPr bwMode="auto">
          <a:xfrm flipV="1">
            <a:off x="8080592" y="2795661"/>
            <a:ext cx="0" cy="38321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Line 21">
            <a:extLst>
              <a:ext uri="{FF2B5EF4-FFF2-40B4-BE49-F238E27FC236}">
                <a16:creationId xmlns:a16="http://schemas.microsoft.com/office/drawing/2014/main" id="{B99D6B64-91E8-4257-9872-04B029FFC15C}"/>
              </a:ext>
            </a:extLst>
          </p:cNvPr>
          <p:cNvSpPr>
            <a:spLocks noChangeShapeType="1"/>
          </p:cNvSpPr>
          <p:nvPr/>
        </p:nvSpPr>
        <p:spPr bwMode="auto">
          <a:xfrm>
            <a:off x="6644229" y="3734063"/>
            <a:ext cx="877433"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Oval 36">
            <a:extLst>
              <a:ext uri="{FF2B5EF4-FFF2-40B4-BE49-F238E27FC236}">
                <a16:creationId xmlns:a16="http://schemas.microsoft.com/office/drawing/2014/main" id="{9C1A0D36-F68D-47EE-9E09-96DFCE0F9A57}"/>
              </a:ext>
            </a:extLst>
          </p:cNvPr>
          <p:cNvSpPr>
            <a:spLocks noChangeArrowheads="1"/>
          </p:cNvSpPr>
          <p:nvPr/>
        </p:nvSpPr>
        <p:spPr bwMode="auto">
          <a:xfrm>
            <a:off x="8051615" y="2747058"/>
            <a:ext cx="57950" cy="5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TextBox 37">
            <a:extLst>
              <a:ext uri="{FF2B5EF4-FFF2-40B4-BE49-F238E27FC236}">
                <a16:creationId xmlns:a16="http://schemas.microsoft.com/office/drawing/2014/main" id="{06A30148-8146-4C89-BFB0-B09FB9F68530}"/>
              </a:ext>
            </a:extLst>
          </p:cNvPr>
          <p:cNvSpPr txBox="1"/>
          <p:nvPr/>
        </p:nvSpPr>
        <p:spPr>
          <a:xfrm>
            <a:off x="8886512" y="4772414"/>
            <a:ext cx="2131992" cy="1046440"/>
          </a:xfrm>
          <a:prstGeom prst="rect">
            <a:avLst/>
          </a:prstGeom>
          <a:noFill/>
        </p:spPr>
        <p:txBody>
          <a:bodyPr wrap="square">
            <a:spAutoFit/>
          </a:bodyPr>
          <a:lstStyle/>
          <a:p>
            <a:pPr algn="ctr"/>
            <a:r>
              <a:rPr lang="en-US" sz="1400" b="1" dirty="0" err="1">
                <a:solidFill>
                  <a:srgbClr val="49BA74"/>
                </a:solidFill>
                <a:latin typeface="Montserrat" panose="00000500000000000000" pitchFamily="2" charset="0"/>
              </a:rPr>
              <a:t>BlockDesk</a:t>
            </a:r>
            <a:r>
              <a:rPr lang="en-US" sz="1400" b="1" dirty="0">
                <a:solidFill>
                  <a:srgbClr val="49BA74"/>
                </a:solidFill>
                <a:latin typeface="Montserrat" panose="00000500000000000000" pitchFamily="2" charset="0"/>
              </a:rPr>
              <a:t> Ventures</a:t>
            </a:r>
          </a:p>
          <a:p>
            <a:pPr algn="ctr"/>
            <a:r>
              <a:rPr lang="en-US" sz="1200" b="1" dirty="0">
                <a:solidFill>
                  <a:schemeClr val="bg1"/>
                </a:solidFill>
                <a:latin typeface="Montserrat" panose="00000500000000000000" pitchFamily="2" charset="0"/>
              </a:rPr>
              <a:t>Partner</a:t>
            </a:r>
          </a:p>
          <a:p>
            <a:pPr algn="ctr"/>
            <a:r>
              <a:rPr lang="en-US" sz="1200" dirty="0">
                <a:solidFill>
                  <a:schemeClr val="bg1"/>
                </a:solidFill>
                <a:latin typeface="Montserrat" panose="00000500000000000000" pitchFamily="2" charset="0"/>
              </a:rPr>
              <a:t>Advisory, </a:t>
            </a:r>
            <a:r>
              <a:rPr lang="en-US" sz="1200" dirty="0" err="1">
                <a:solidFill>
                  <a:schemeClr val="bg1"/>
                </a:solidFill>
                <a:latin typeface="Montserrat" panose="00000500000000000000" pitchFamily="2" charset="0"/>
              </a:rPr>
              <a:t>BizDev</a:t>
            </a:r>
            <a:r>
              <a:rPr lang="en-US" sz="1200" dirty="0">
                <a:solidFill>
                  <a:schemeClr val="bg1"/>
                </a:solidFill>
                <a:latin typeface="Montserrat" panose="00000500000000000000" pitchFamily="2" charset="0"/>
              </a:rPr>
              <a:t>, Community Airdrop and marketing</a:t>
            </a:r>
          </a:p>
        </p:txBody>
      </p:sp>
      <p:sp>
        <p:nvSpPr>
          <p:cNvPr id="39" name="Line 21">
            <a:extLst>
              <a:ext uri="{FF2B5EF4-FFF2-40B4-BE49-F238E27FC236}">
                <a16:creationId xmlns:a16="http://schemas.microsoft.com/office/drawing/2014/main" id="{E91FF3EE-B93B-4972-A235-D74F69533B45}"/>
              </a:ext>
            </a:extLst>
          </p:cNvPr>
          <p:cNvSpPr>
            <a:spLocks noChangeShapeType="1"/>
          </p:cNvSpPr>
          <p:nvPr/>
        </p:nvSpPr>
        <p:spPr bwMode="auto">
          <a:xfrm>
            <a:off x="8546054" y="3734063"/>
            <a:ext cx="877433"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Oval 12">
            <a:extLst>
              <a:ext uri="{FF2B5EF4-FFF2-40B4-BE49-F238E27FC236}">
                <a16:creationId xmlns:a16="http://schemas.microsoft.com/office/drawing/2014/main" id="{03B6099F-7157-446C-B506-A27C65127AC2}"/>
              </a:ext>
            </a:extLst>
          </p:cNvPr>
          <p:cNvSpPr>
            <a:spLocks noChangeArrowheads="1"/>
          </p:cNvSpPr>
          <p:nvPr/>
        </p:nvSpPr>
        <p:spPr bwMode="auto">
          <a:xfrm>
            <a:off x="9516953" y="3266732"/>
            <a:ext cx="930926" cy="934664"/>
          </a:xfrm>
          <a:prstGeom prst="ellipse">
            <a:avLst/>
          </a:prstGeom>
          <a:noFill/>
          <a:ln>
            <a:gradFill>
              <a:gsLst>
                <a:gs pos="0">
                  <a:srgbClr val="49BA74"/>
                </a:gs>
                <a:gs pos="100000">
                  <a:srgbClr val="12868F"/>
                </a:gs>
              </a:gsLst>
              <a:lin ang="5400000" scaled="1"/>
            </a:gradFill>
          </a:ln>
        </p:spPr>
        <p:txBody>
          <a:bodyPr vert="horz" wrap="square" lIns="91440" tIns="45720" rIns="91440" bIns="45720" numCol="1" anchor="ctr" anchorCtr="0" compatLnSpc="1">
            <a:prstTxWarp prst="textNoShape">
              <a:avLst/>
            </a:prstTxWarp>
          </a:bodyPr>
          <a:lstStyle/>
          <a:p>
            <a:pPr algn="ctr"/>
            <a:endParaRPr lang="en-US" sz="1400" b="1" dirty="0">
              <a:solidFill>
                <a:srgbClr val="101920"/>
              </a:solidFill>
              <a:latin typeface="Montserrat" panose="00000500000000000000" pitchFamily="2" charset="0"/>
            </a:endParaRPr>
          </a:p>
        </p:txBody>
      </p:sp>
      <p:sp>
        <p:nvSpPr>
          <p:cNvPr id="41" name="Freeform 13">
            <a:extLst>
              <a:ext uri="{FF2B5EF4-FFF2-40B4-BE49-F238E27FC236}">
                <a16:creationId xmlns:a16="http://schemas.microsoft.com/office/drawing/2014/main" id="{465CC3A7-7615-44FA-87B2-9A155D801F26}"/>
              </a:ext>
            </a:extLst>
          </p:cNvPr>
          <p:cNvSpPr>
            <a:spLocks/>
          </p:cNvSpPr>
          <p:nvPr/>
        </p:nvSpPr>
        <p:spPr bwMode="auto">
          <a:xfrm>
            <a:off x="9423487" y="3734064"/>
            <a:ext cx="558930" cy="560798"/>
          </a:xfrm>
          <a:custGeom>
            <a:avLst/>
            <a:gdLst>
              <a:gd name="T0" fmla="*/ 126 w 126"/>
              <a:gd name="T1" fmla="*/ 126 h 126"/>
              <a:gd name="T2" fmla="*/ 0 w 126"/>
              <a:gd name="T3" fmla="*/ 0 h 126"/>
            </a:gdLst>
            <a:ahLst/>
            <a:cxnLst>
              <a:cxn ang="0">
                <a:pos x="T0" y="T1"/>
              </a:cxn>
              <a:cxn ang="0">
                <a:pos x="T2" y="T3"/>
              </a:cxn>
            </a:cxnLst>
            <a:rect l="0" t="0" r="r" b="b"/>
            <a:pathLst>
              <a:path w="126" h="126">
                <a:moveTo>
                  <a:pt x="126" y="126"/>
                </a:moveTo>
                <a:cubicBezTo>
                  <a:pt x="56" y="126"/>
                  <a:pt x="0" y="70"/>
                  <a:pt x="0" y="0"/>
                </a:cubicBez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14">
            <a:extLst>
              <a:ext uri="{FF2B5EF4-FFF2-40B4-BE49-F238E27FC236}">
                <a16:creationId xmlns:a16="http://schemas.microsoft.com/office/drawing/2014/main" id="{E74BDA39-9AE4-4443-A902-252733F71F67}"/>
              </a:ext>
            </a:extLst>
          </p:cNvPr>
          <p:cNvSpPr>
            <a:spLocks noChangeShapeType="1"/>
          </p:cNvSpPr>
          <p:nvPr/>
        </p:nvSpPr>
        <p:spPr bwMode="auto">
          <a:xfrm>
            <a:off x="9982417" y="4285516"/>
            <a:ext cx="0" cy="386951"/>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Oval 15">
            <a:extLst>
              <a:ext uri="{FF2B5EF4-FFF2-40B4-BE49-F238E27FC236}">
                <a16:creationId xmlns:a16="http://schemas.microsoft.com/office/drawing/2014/main" id="{9D602379-9CDD-4E7B-949B-88C28C84C034}"/>
              </a:ext>
            </a:extLst>
          </p:cNvPr>
          <p:cNvSpPr>
            <a:spLocks noChangeArrowheads="1"/>
          </p:cNvSpPr>
          <p:nvPr/>
        </p:nvSpPr>
        <p:spPr bwMode="auto">
          <a:xfrm>
            <a:off x="9952508" y="4663120"/>
            <a:ext cx="56080" cy="579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65" name="Picture Placeholder 50">
            <a:extLst>
              <a:ext uri="{FF2B5EF4-FFF2-40B4-BE49-F238E27FC236}">
                <a16:creationId xmlns:a16="http://schemas.microsoft.com/office/drawing/2014/main" id="{6E42003F-CCF1-43EF-AA57-770462C25837}"/>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497" r="9079" b="9111"/>
          <a:stretch/>
        </p:blipFill>
        <p:spPr>
          <a:xfrm>
            <a:off x="1909653" y="3266731"/>
            <a:ext cx="930926" cy="934664"/>
          </a:xfrm>
          <a:custGeom>
            <a:avLst/>
            <a:gdLst>
              <a:gd name="connsiteX0" fmla="*/ 465463 w 930926"/>
              <a:gd name="connsiteY0" fmla="*/ 0 h 934664"/>
              <a:gd name="connsiteX1" fmla="*/ 930926 w 930926"/>
              <a:gd name="connsiteY1" fmla="*/ 467332 h 934664"/>
              <a:gd name="connsiteX2" fmla="*/ 465463 w 930926"/>
              <a:gd name="connsiteY2" fmla="*/ 934664 h 934664"/>
              <a:gd name="connsiteX3" fmla="*/ 0 w 930926"/>
              <a:gd name="connsiteY3" fmla="*/ 467332 h 934664"/>
              <a:gd name="connsiteX4" fmla="*/ 465463 w 930926"/>
              <a:gd name="connsiteY4" fmla="*/ 0 h 934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0926" h="934664">
                <a:moveTo>
                  <a:pt x="465463" y="0"/>
                </a:moveTo>
                <a:cubicBezTo>
                  <a:pt x="722531" y="0"/>
                  <a:pt x="930926" y="209232"/>
                  <a:pt x="930926" y="467332"/>
                </a:cubicBezTo>
                <a:cubicBezTo>
                  <a:pt x="930926" y="725432"/>
                  <a:pt x="722531" y="934664"/>
                  <a:pt x="465463" y="934664"/>
                </a:cubicBezTo>
                <a:cubicBezTo>
                  <a:pt x="208395" y="934664"/>
                  <a:pt x="0" y="725432"/>
                  <a:pt x="0" y="467332"/>
                </a:cubicBezTo>
                <a:cubicBezTo>
                  <a:pt x="0" y="209232"/>
                  <a:pt x="208395" y="0"/>
                  <a:pt x="465463" y="0"/>
                </a:cubicBezTo>
                <a:close/>
              </a:path>
            </a:pathLst>
          </a:custGeom>
        </p:spPr>
      </p:pic>
      <p:pic>
        <p:nvPicPr>
          <p:cNvPr id="66" name="Picture Placeholder 51">
            <a:extLst>
              <a:ext uri="{FF2B5EF4-FFF2-40B4-BE49-F238E27FC236}">
                <a16:creationId xmlns:a16="http://schemas.microsoft.com/office/drawing/2014/main" id="{28851C35-B18C-4709-83C9-AC2B5645C81E}"/>
              </a:ext>
            </a:extLst>
          </p:cNvPr>
          <p:cNvPicPr>
            <a:picLocks noChangeAspect="1"/>
          </p:cNvPicPr>
          <p:nvPr/>
        </p:nvPicPr>
        <p:blipFill>
          <a:blip r:embed="rId3">
            <a:extLst>
              <a:ext uri="{28A0092B-C50C-407E-A947-70E740481C1C}">
                <a14:useLocalDpi xmlns:a14="http://schemas.microsoft.com/office/drawing/2010/main" val="0"/>
              </a:ext>
            </a:extLst>
          </a:blip>
          <a:srcRect l="255" r="255"/>
          <a:stretch>
            <a:fillRect/>
          </a:stretch>
        </p:blipFill>
        <p:spPr>
          <a:xfrm>
            <a:off x="7615128" y="3266730"/>
            <a:ext cx="930926" cy="934666"/>
          </a:xfrm>
          <a:custGeom>
            <a:avLst/>
            <a:gdLst>
              <a:gd name="connsiteX0" fmla="*/ 465463 w 930926"/>
              <a:gd name="connsiteY0" fmla="*/ 0 h 934666"/>
              <a:gd name="connsiteX1" fmla="*/ 930926 w 930926"/>
              <a:gd name="connsiteY1" fmla="*/ 467333 h 934666"/>
              <a:gd name="connsiteX2" fmla="*/ 465463 w 930926"/>
              <a:gd name="connsiteY2" fmla="*/ 934666 h 934666"/>
              <a:gd name="connsiteX3" fmla="*/ 0 w 930926"/>
              <a:gd name="connsiteY3" fmla="*/ 467333 h 934666"/>
              <a:gd name="connsiteX4" fmla="*/ 465463 w 930926"/>
              <a:gd name="connsiteY4" fmla="*/ 0 h 93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0926" h="934666">
                <a:moveTo>
                  <a:pt x="465463" y="0"/>
                </a:moveTo>
                <a:cubicBezTo>
                  <a:pt x="722531" y="0"/>
                  <a:pt x="930926" y="209232"/>
                  <a:pt x="930926" y="467333"/>
                </a:cubicBezTo>
                <a:cubicBezTo>
                  <a:pt x="930926" y="725434"/>
                  <a:pt x="722531" y="934666"/>
                  <a:pt x="465463" y="934666"/>
                </a:cubicBezTo>
                <a:cubicBezTo>
                  <a:pt x="208395" y="934666"/>
                  <a:pt x="0" y="725434"/>
                  <a:pt x="0" y="467333"/>
                </a:cubicBezTo>
                <a:cubicBezTo>
                  <a:pt x="0" y="209232"/>
                  <a:pt x="208395" y="0"/>
                  <a:pt x="465463" y="0"/>
                </a:cubicBezTo>
                <a:close/>
              </a:path>
            </a:pathLst>
          </a:custGeom>
        </p:spPr>
      </p:pic>
      <p:pic>
        <p:nvPicPr>
          <p:cNvPr id="67" name="Picture 66">
            <a:extLst>
              <a:ext uri="{FF2B5EF4-FFF2-40B4-BE49-F238E27FC236}">
                <a16:creationId xmlns:a16="http://schemas.microsoft.com/office/drawing/2014/main" id="{A125C755-F46B-400C-80DD-6918641F262B}"/>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57835" y="3307295"/>
            <a:ext cx="853535" cy="853535"/>
          </a:xfrm>
          <a:prstGeom prst="rect">
            <a:avLst/>
          </a:prstGeom>
        </p:spPr>
      </p:pic>
      <p:pic>
        <p:nvPicPr>
          <p:cNvPr id="54" name="Picture 53">
            <a:extLst>
              <a:ext uri="{FF2B5EF4-FFF2-40B4-BE49-F238E27FC236}">
                <a16:creationId xmlns:a16="http://schemas.microsoft.com/office/drawing/2014/main" id="{1EE7F234-A972-45AE-B439-C3F62E851C3A}"/>
              </a:ext>
            </a:extLst>
          </p:cNvPr>
          <p:cNvPicPr>
            <a:picLocks noChangeAspect="1"/>
          </p:cNvPicPr>
          <p:nvPr/>
        </p:nvPicPr>
        <p:blipFill rotWithShape="1">
          <a:blip r:embed="rId5">
            <a:extLst>
              <a:ext uri="{28A0092B-C50C-407E-A947-70E740481C1C}">
                <a14:useLocalDpi xmlns:a14="http://schemas.microsoft.com/office/drawing/2010/main" val="0"/>
              </a:ext>
            </a:extLst>
          </a:blip>
          <a:srcRect l="18325" t="10297" r="25106" b="17720"/>
          <a:stretch/>
        </p:blipFill>
        <p:spPr>
          <a:xfrm>
            <a:off x="3932964" y="3329353"/>
            <a:ext cx="630001" cy="809420"/>
          </a:xfrm>
          <a:prstGeom prst="rect">
            <a:avLst/>
          </a:prstGeom>
        </p:spPr>
      </p:pic>
      <p:pic>
        <p:nvPicPr>
          <p:cNvPr id="56" name="Picture 55">
            <a:extLst>
              <a:ext uri="{FF2B5EF4-FFF2-40B4-BE49-F238E27FC236}">
                <a16:creationId xmlns:a16="http://schemas.microsoft.com/office/drawing/2014/main" id="{68B68FEF-C32F-45C9-BCAB-403BA5847808}"/>
              </a:ext>
            </a:extLst>
          </p:cNvPr>
          <p:cNvPicPr>
            <a:picLocks noChangeAspect="1"/>
          </p:cNvPicPr>
          <p:nvPr/>
        </p:nvPicPr>
        <p:blipFill rotWithShape="1">
          <a:blip r:embed="rId6">
            <a:extLst>
              <a:ext uri="{28A0092B-C50C-407E-A947-70E740481C1C}">
                <a14:useLocalDpi xmlns:a14="http://schemas.microsoft.com/office/drawing/2010/main" val="0"/>
              </a:ext>
            </a:extLst>
          </a:blip>
          <a:srcRect t="14227" r="3999" b="21128"/>
          <a:stretch/>
        </p:blipFill>
        <p:spPr>
          <a:xfrm>
            <a:off x="9556785" y="3429000"/>
            <a:ext cx="847523" cy="581976"/>
          </a:xfrm>
          <a:prstGeom prst="rect">
            <a:avLst/>
          </a:prstGeom>
        </p:spPr>
      </p:pic>
      <p:sp>
        <p:nvSpPr>
          <p:cNvPr id="69" name="TextBox 68">
            <a:extLst>
              <a:ext uri="{FF2B5EF4-FFF2-40B4-BE49-F238E27FC236}">
                <a16:creationId xmlns:a16="http://schemas.microsoft.com/office/drawing/2014/main" id="{209BD31D-273B-468D-8B36-3FA992C36875}"/>
              </a:ext>
            </a:extLst>
          </p:cNvPr>
          <p:cNvSpPr txBox="1"/>
          <p:nvPr/>
        </p:nvSpPr>
        <p:spPr>
          <a:xfrm>
            <a:off x="458520" y="1215280"/>
            <a:ext cx="4377431" cy="369332"/>
          </a:xfrm>
          <a:prstGeom prst="rect">
            <a:avLst/>
          </a:prstGeom>
          <a:noFill/>
        </p:spPr>
        <p:txBody>
          <a:bodyPr wrap="square">
            <a:spAutoFit/>
          </a:bodyPr>
          <a:lstStyle/>
          <a:p>
            <a:r>
              <a:rPr lang="en-US" b="1" dirty="0">
                <a:solidFill>
                  <a:schemeClr val="bg1"/>
                </a:solidFill>
                <a:latin typeface="Montserrat" panose="00000500000000000000" pitchFamily="2" charset="0"/>
              </a:rPr>
              <a:t>Key Stakeholders </a:t>
            </a:r>
          </a:p>
        </p:txBody>
      </p:sp>
      <p:sp>
        <p:nvSpPr>
          <p:cNvPr id="70" name="TextBox 69">
            <a:extLst>
              <a:ext uri="{FF2B5EF4-FFF2-40B4-BE49-F238E27FC236}">
                <a16:creationId xmlns:a16="http://schemas.microsoft.com/office/drawing/2014/main" id="{3FE81A7F-1DEF-4AA0-83CA-9C6CEDCF221E}"/>
              </a:ext>
            </a:extLst>
          </p:cNvPr>
          <p:cNvSpPr txBox="1"/>
          <p:nvPr/>
        </p:nvSpPr>
        <p:spPr>
          <a:xfrm>
            <a:off x="462854" y="451123"/>
            <a:ext cx="5437203" cy="584775"/>
          </a:xfrm>
          <a:prstGeom prst="rect">
            <a:avLst/>
          </a:prstGeom>
          <a:noFill/>
        </p:spPr>
        <p:txBody>
          <a:bodyPr wrap="square">
            <a:spAutoFit/>
          </a:bodyPr>
          <a:lstStyle/>
          <a:p>
            <a:r>
              <a:rPr lang="en-US" sz="3200" b="1" dirty="0">
                <a:gradFill>
                  <a:gsLst>
                    <a:gs pos="0">
                      <a:srgbClr val="12868F"/>
                    </a:gs>
                    <a:gs pos="100000">
                      <a:srgbClr val="49BA74"/>
                    </a:gs>
                  </a:gsLst>
                  <a:lin ang="5400000" scaled="1"/>
                </a:gradFill>
                <a:latin typeface="Montserrat" panose="00000500000000000000" pitchFamily="2" charset="0"/>
              </a:rPr>
              <a:t>Team And </a:t>
            </a:r>
            <a:r>
              <a:rPr lang="en-US" sz="3200" b="1" dirty="0">
                <a:solidFill>
                  <a:schemeClr val="bg1"/>
                </a:solidFill>
                <a:latin typeface="Montserrat" panose="00000500000000000000" pitchFamily="2" charset="0"/>
              </a:rPr>
              <a:t>Partners</a:t>
            </a:r>
          </a:p>
        </p:txBody>
      </p:sp>
      <p:grpSp>
        <p:nvGrpSpPr>
          <p:cNvPr id="71" name="Group 70">
            <a:extLst>
              <a:ext uri="{FF2B5EF4-FFF2-40B4-BE49-F238E27FC236}">
                <a16:creationId xmlns:a16="http://schemas.microsoft.com/office/drawing/2014/main" id="{C8607419-07AC-4D54-ADBC-B520740AC459}"/>
              </a:ext>
            </a:extLst>
          </p:cNvPr>
          <p:cNvGrpSpPr/>
          <p:nvPr/>
        </p:nvGrpSpPr>
        <p:grpSpPr>
          <a:xfrm>
            <a:off x="543714" y="1063213"/>
            <a:ext cx="540000" cy="0"/>
            <a:chOff x="8490712" y="1603412"/>
            <a:chExt cx="540000" cy="0"/>
          </a:xfrm>
        </p:grpSpPr>
        <p:cxnSp>
          <p:nvCxnSpPr>
            <p:cNvPr id="72" name="Google Shape;290;p3">
              <a:extLst>
                <a:ext uri="{FF2B5EF4-FFF2-40B4-BE49-F238E27FC236}">
                  <a16:creationId xmlns:a16="http://schemas.microsoft.com/office/drawing/2014/main" id="{2FD90DC0-23EB-4F32-A028-233D44720013}"/>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73" name="Google Shape;291;p3">
              <a:extLst>
                <a:ext uri="{FF2B5EF4-FFF2-40B4-BE49-F238E27FC236}">
                  <a16:creationId xmlns:a16="http://schemas.microsoft.com/office/drawing/2014/main" id="{0DD8870F-931B-4792-8A3A-C7392E911FEF}"/>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grpSp>
        <p:nvGrpSpPr>
          <p:cNvPr id="74" name="Group 73">
            <a:extLst>
              <a:ext uri="{FF2B5EF4-FFF2-40B4-BE49-F238E27FC236}">
                <a16:creationId xmlns:a16="http://schemas.microsoft.com/office/drawing/2014/main" id="{0B91D09B-185E-4FE4-AADE-F0037243532F}"/>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75" name="Oval 74">
              <a:extLst>
                <a:ext uri="{FF2B5EF4-FFF2-40B4-BE49-F238E27FC236}">
                  <a16:creationId xmlns:a16="http://schemas.microsoft.com/office/drawing/2014/main" id="{7FDA0628-2BCC-4DC6-94B8-6DAD7EA68775}"/>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76" name="Oval 75">
              <a:extLst>
                <a:ext uri="{FF2B5EF4-FFF2-40B4-BE49-F238E27FC236}">
                  <a16:creationId xmlns:a16="http://schemas.microsoft.com/office/drawing/2014/main" id="{72D067DE-AD83-45EE-BD37-C7500C13DFD5}"/>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77" name="Oval 76">
              <a:extLst>
                <a:ext uri="{FF2B5EF4-FFF2-40B4-BE49-F238E27FC236}">
                  <a16:creationId xmlns:a16="http://schemas.microsoft.com/office/drawing/2014/main" id="{DA109A00-200C-4FD4-AB68-67D1EAD1C2CE}"/>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79" name="Slide Number Placeholder 4">
            <a:extLst>
              <a:ext uri="{FF2B5EF4-FFF2-40B4-BE49-F238E27FC236}">
                <a16:creationId xmlns:a16="http://schemas.microsoft.com/office/drawing/2014/main" id="{3A8340B5-7FCD-42E0-A388-2F0C6B700FB9}"/>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8</a:t>
            </a:fld>
            <a:endParaRPr lang="en-US" dirty="0">
              <a:gradFill>
                <a:gsLst>
                  <a:gs pos="0">
                    <a:srgbClr val="12868F"/>
                  </a:gs>
                  <a:gs pos="100000">
                    <a:srgbClr val="49BA74"/>
                  </a:gs>
                </a:gsLst>
                <a:lin ang="5400000" scaled="1"/>
              </a:gradFill>
            </a:endParaRPr>
          </a:p>
        </p:txBody>
      </p:sp>
      <p:cxnSp>
        <p:nvCxnSpPr>
          <p:cNvPr id="80" name="Straight Connector 79">
            <a:extLst>
              <a:ext uri="{FF2B5EF4-FFF2-40B4-BE49-F238E27FC236}">
                <a16:creationId xmlns:a16="http://schemas.microsoft.com/office/drawing/2014/main" id="{7E1F3C6A-94FB-49D6-A5A4-8387B597B71C}"/>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48" name="Picture 47"/>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spTree>
    <p:extLst>
      <p:ext uri="{BB962C8B-B14F-4D97-AF65-F5344CB8AC3E}">
        <p14:creationId xmlns:p14="http://schemas.microsoft.com/office/powerpoint/2010/main" val="1955549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33FC4E19-1ED4-4EA9-9CC4-3EBEDEA3C4D9}"/>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8853" r="28853"/>
          <a:stretch/>
        </p:blipFill>
        <p:spPr>
          <a:xfrm>
            <a:off x="4145314" y="1067569"/>
            <a:ext cx="3242782" cy="4747930"/>
          </a:xfrm>
        </p:spPr>
      </p:pic>
      <p:sp>
        <p:nvSpPr>
          <p:cNvPr id="21" name="TextBox 20">
            <a:extLst>
              <a:ext uri="{FF2B5EF4-FFF2-40B4-BE49-F238E27FC236}">
                <a16:creationId xmlns:a16="http://schemas.microsoft.com/office/drawing/2014/main" id="{9562FA12-23D5-44DF-BFE9-38BDE3996409}"/>
              </a:ext>
            </a:extLst>
          </p:cNvPr>
          <p:cNvSpPr txBox="1"/>
          <p:nvPr/>
        </p:nvSpPr>
        <p:spPr>
          <a:xfrm>
            <a:off x="7897551" y="1148993"/>
            <a:ext cx="3530693" cy="4893647"/>
          </a:xfrm>
          <a:prstGeom prst="rect">
            <a:avLst/>
          </a:prstGeom>
          <a:noFill/>
        </p:spPr>
        <p:txBody>
          <a:bodyPr wrap="square" lIns="91440" tIns="45720" rIns="91440" bIns="45720" anchor="t">
            <a:spAutoFit/>
          </a:bodyPr>
          <a:lstStyle/>
          <a:p>
            <a:r>
              <a:rPr lang="en-GB" sz="1200" b="1" dirty="0">
                <a:solidFill>
                  <a:schemeClr val="bg1"/>
                </a:solidFill>
                <a:latin typeface="Montserrat" panose="020B0604020202020204" charset="0"/>
              </a:rPr>
              <a:t>Developer, Artist, Creator and Crypto </a:t>
            </a:r>
            <a:r>
              <a:rPr lang="en-GB" sz="1200" b="1" dirty="0" smtClean="0">
                <a:solidFill>
                  <a:schemeClr val="bg1"/>
                </a:solidFill>
                <a:latin typeface="Montserrat" panose="020B0604020202020204" charset="0"/>
              </a:rPr>
              <a:t>Fanatic</a:t>
            </a:r>
          </a:p>
          <a:p>
            <a:r>
              <a:rPr lang="en-GB" sz="1200" b="1" dirty="0">
                <a:solidFill>
                  <a:schemeClr val="bg1"/>
                </a:solidFill>
                <a:latin typeface="Montserrat" panose="020B0604020202020204" charset="0"/>
              </a:rPr>
              <a:t/>
            </a:r>
            <a:br>
              <a:rPr lang="en-GB" sz="1200" b="1" dirty="0">
                <a:solidFill>
                  <a:schemeClr val="bg1"/>
                </a:solidFill>
                <a:latin typeface="Montserrat" panose="020B0604020202020204" charset="0"/>
              </a:rPr>
            </a:br>
            <a:r>
              <a:rPr lang="en-GB" sz="1200" dirty="0" err="1">
                <a:solidFill>
                  <a:schemeClr val="bg1"/>
                </a:solidFill>
                <a:latin typeface="Montserrat" panose="020B0604020202020204" charset="0"/>
              </a:rPr>
              <a:t>Dexxentralized</a:t>
            </a:r>
            <a:r>
              <a:rPr lang="en-GB" sz="1200" dirty="0">
                <a:solidFill>
                  <a:schemeClr val="bg1"/>
                </a:solidFill>
                <a:latin typeface="Montserrat" panose="020B0604020202020204" charset="0"/>
              </a:rPr>
              <a:t> is well known among elite crypto circles for his involvement in some of the most successful projects to storm the </a:t>
            </a:r>
            <a:r>
              <a:rPr lang="en-GB" sz="1200" dirty="0" err="1">
                <a:solidFill>
                  <a:schemeClr val="bg1"/>
                </a:solidFill>
                <a:latin typeface="Montserrat" panose="020B0604020202020204" charset="0"/>
              </a:rPr>
              <a:t>cryptoverse</a:t>
            </a:r>
            <a:r>
              <a:rPr lang="en-GB" sz="1200" dirty="0">
                <a:solidFill>
                  <a:schemeClr val="bg1"/>
                </a:solidFill>
                <a:latin typeface="Montserrat" panose="020B0604020202020204" charset="0"/>
              </a:rPr>
              <a:t> in the past couple of years. Described as a crypto fanatic, </a:t>
            </a:r>
            <a:r>
              <a:rPr lang="en-GB" sz="1200" dirty="0" err="1">
                <a:solidFill>
                  <a:schemeClr val="bg1"/>
                </a:solidFill>
                <a:latin typeface="Montserrat" panose="020B0604020202020204" charset="0"/>
              </a:rPr>
              <a:t>Dexx</a:t>
            </a:r>
            <a:r>
              <a:rPr lang="en-GB" sz="1200" dirty="0">
                <a:solidFill>
                  <a:schemeClr val="bg1"/>
                </a:solidFill>
                <a:latin typeface="Montserrat" panose="020B0604020202020204" charset="0"/>
              </a:rPr>
              <a:t> has been living, breathing and loving crypto since 2012. </a:t>
            </a:r>
          </a:p>
          <a:p>
            <a:r>
              <a:rPr lang="en-GB" sz="1200" dirty="0">
                <a:solidFill>
                  <a:schemeClr val="bg1"/>
                </a:solidFill>
                <a:latin typeface="Montserrat" panose="020B0604020202020204" charset="0"/>
              </a:rPr>
              <a:t/>
            </a:r>
            <a:br>
              <a:rPr lang="en-GB" sz="1200" dirty="0">
                <a:solidFill>
                  <a:schemeClr val="bg1"/>
                </a:solidFill>
                <a:latin typeface="Montserrat" panose="020B0604020202020204" charset="0"/>
              </a:rPr>
            </a:br>
            <a:r>
              <a:rPr lang="en-GB" sz="1200" dirty="0">
                <a:solidFill>
                  <a:schemeClr val="bg1"/>
                </a:solidFill>
                <a:latin typeface="Montserrat" panose="020B0604020202020204" charset="0"/>
              </a:rPr>
              <a:t>Boasting the creation of more than 50 successful projects, and a knack for directing large teams. </a:t>
            </a:r>
          </a:p>
          <a:p>
            <a:r>
              <a:rPr lang="en-GB" sz="1200" dirty="0">
                <a:solidFill>
                  <a:schemeClr val="bg1"/>
                </a:solidFill>
                <a:latin typeface="Montserrat" panose="020B0604020202020204" charset="0"/>
              </a:rPr>
              <a:t/>
            </a:r>
            <a:br>
              <a:rPr lang="en-GB" sz="1200" dirty="0">
                <a:solidFill>
                  <a:schemeClr val="bg1"/>
                </a:solidFill>
                <a:latin typeface="Montserrat" panose="020B0604020202020204" charset="0"/>
              </a:rPr>
            </a:br>
            <a:r>
              <a:rPr lang="en-GB" sz="1200" dirty="0" err="1">
                <a:solidFill>
                  <a:schemeClr val="bg1"/>
                </a:solidFill>
                <a:latin typeface="Montserrat" panose="020B0604020202020204" charset="0"/>
              </a:rPr>
              <a:t>Dexx</a:t>
            </a:r>
            <a:r>
              <a:rPr lang="en-GB" sz="1200" dirty="0">
                <a:solidFill>
                  <a:schemeClr val="bg1"/>
                </a:solidFill>
                <a:latin typeface="Montserrat" panose="020B0604020202020204" charset="0"/>
              </a:rPr>
              <a:t> is focusing on developing and launching his new projects with a strong vision of utility, drawing inspiration and passion from his dedicated followers. </a:t>
            </a:r>
          </a:p>
          <a:p>
            <a:r>
              <a:rPr lang="en-GB" sz="1200" dirty="0">
                <a:solidFill>
                  <a:schemeClr val="bg1"/>
                </a:solidFill>
                <a:latin typeface="Montserrat" panose="020B0604020202020204" charset="0"/>
              </a:rPr>
              <a:t/>
            </a:r>
            <a:br>
              <a:rPr lang="en-GB" sz="1200" dirty="0">
                <a:solidFill>
                  <a:schemeClr val="bg1"/>
                </a:solidFill>
                <a:latin typeface="Montserrat" panose="020B0604020202020204" charset="0"/>
              </a:rPr>
            </a:br>
            <a:r>
              <a:rPr lang="en-GB" sz="1200" dirty="0" err="1">
                <a:solidFill>
                  <a:schemeClr val="bg1"/>
                </a:solidFill>
                <a:latin typeface="Montserrat" panose="020B0604020202020204" charset="0"/>
              </a:rPr>
              <a:t>Dexx</a:t>
            </a:r>
            <a:r>
              <a:rPr lang="en-GB" sz="1200" dirty="0">
                <a:solidFill>
                  <a:schemeClr val="bg1"/>
                </a:solidFill>
                <a:latin typeface="Montserrat" panose="020B0604020202020204" charset="0"/>
              </a:rPr>
              <a:t> plans on delivering a unique user experience that brings value and entertainment and puts a new and exciting spin on the </a:t>
            </a:r>
            <a:r>
              <a:rPr lang="en-GB" sz="1200" dirty="0" err="1">
                <a:solidFill>
                  <a:schemeClr val="bg1"/>
                </a:solidFill>
                <a:latin typeface="Montserrat" panose="020B0604020202020204" charset="0"/>
              </a:rPr>
              <a:t>metaverse</a:t>
            </a:r>
            <a:r>
              <a:rPr lang="en-GB" sz="1200" dirty="0">
                <a:solidFill>
                  <a:schemeClr val="bg1"/>
                </a:solidFill>
                <a:latin typeface="Montserrat" panose="020B0604020202020204" charset="0"/>
              </a:rPr>
              <a:t> as we know it. </a:t>
            </a:r>
          </a:p>
          <a:p>
            <a:r>
              <a:rPr lang="en-GB" sz="1200" dirty="0">
                <a:solidFill>
                  <a:schemeClr val="bg1"/>
                </a:solidFill>
                <a:latin typeface="Montserrat" panose="020B0604020202020204" charset="0"/>
              </a:rPr>
              <a:t/>
            </a:r>
            <a:br>
              <a:rPr lang="en-GB" sz="1200" dirty="0">
                <a:solidFill>
                  <a:schemeClr val="bg1"/>
                </a:solidFill>
                <a:latin typeface="Montserrat" panose="020B0604020202020204" charset="0"/>
              </a:rPr>
            </a:br>
            <a:endParaRPr lang="en-US" sz="1200" dirty="0">
              <a:solidFill>
                <a:schemeClr val="bg1"/>
              </a:solidFill>
              <a:latin typeface="Montserrat" panose="020B0604020202020204" charset="0"/>
            </a:endParaRPr>
          </a:p>
        </p:txBody>
      </p:sp>
      <p:grpSp>
        <p:nvGrpSpPr>
          <p:cNvPr id="32" name="Group 31">
            <a:extLst>
              <a:ext uri="{FF2B5EF4-FFF2-40B4-BE49-F238E27FC236}">
                <a16:creationId xmlns:a16="http://schemas.microsoft.com/office/drawing/2014/main" id="{5C4061D2-7B8A-4266-855F-FC77427BD17F}"/>
              </a:ext>
            </a:extLst>
          </p:cNvPr>
          <p:cNvGrpSpPr/>
          <p:nvPr/>
        </p:nvGrpSpPr>
        <p:grpSpPr>
          <a:xfrm>
            <a:off x="458520" y="2608395"/>
            <a:ext cx="4377431" cy="1641211"/>
            <a:chOff x="458520" y="-56599"/>
            <a:chExt cx="4377431" cy="1641211"/>
          </a:xfrm>
        </p:grpSpPr>
        <p:sp>
          <p:nvSpPr>
            <p:cNvPr id="27" name="TextBox 26">
              <a:extLst>
                <a:ext uri="{FF2B5EF4-FFF2-40B4-BE49-F238E27FC236}">
                  <a16:creationId xmlns:a16="http://schemas.microsoft.com/office/drawing/2014/main" id="{401E9B6A-3EC8-428A-AD3B-01AD3341508C}"/>
                </a:ext>
              </a:extLst>
            </p:cNvPr>
            <p:cNvSpPr txBox="1"/>
            <p:nvPr/>
          </p:nvSpPr>
          <p:spPr>
            <a:xfrm>
              <a:off x="458520" y="1215280"/>
              <a:ext cx="4377431" cy="369332"/>
            </a:xfrm>
            <a:prstGeom prst="rect">
              <a:avLst/>
            </a:prstGeom>
            <a:noFill/>
          </p:spPr>
          <p:txBody>
            <a:bodyPr wrap="square">
              <a:spAutoFit/>
            </a:bodyPr>
            <a:lstStyle/>
            <a:p>
              <a:r>
                <a:rPr lang="en-US" b="1" dirty="0">
                  <a:solidFill>
                    <a:schemeClr val="bg1"/>
                  </a:solidFill>
                  <a:latin typeface="Montserrat" panose="00000500000000000000" pitchFamily="2" charset="0"/>
                </a:rPr>
                <a:t>DEXXENTRALIZED</a:t>
              </a:r>
            </a:p>
          </p:txBody>
        </p:sp>
        <p:sp>
          <p:nvSpPr>
            <p:cNvPr id="28" name="TextBox 27">
              <a:extLst>
                <a:ext uri="{FF2B5EF4-FFF2-40B4-BE49-F238E27FC236}">
                  <a16:creationId xmlns:a16="http://schemas.microsoft.com/office/drawing/2014/main" id="{E5EAA914-806A-4E77-AF72-DA8F1D1EA976}"/>
                </a:ext>
              </a:extLst>
            </p:cNvPr>
            <p:cNvSpPr txBox="1"/>
            <p:nvPr/>
          </p:nvSpPr>
          <p:spPr>
            <a:xfrm>
              <a:off x="462854" y="-56599"/>
              <a:ext cx="3412460" cy="1077218"/>
            </a:xfrm>
            <a:prstGeom prst="rect">
              <a:avLst/>
            </a:prstGeom>
            <a:noFill/>
          </p:spPr>
          <p:txBody>
            <a:bodyPr wrap="square">
              <a:spAutoFit/>
            </a:bodyPr>
            <a:lstStyle/>
            <a:p>
              <a:r>
                <a:rPr lang="en-US" sz="3200" b="1" dirty="0">
                  <a:gradFill>
                    <a:gsLst>
                      <a:gs pos="0">
                        <a:srgbClr val="12868F"/>
                      </a:gs>
                      <a:gs pos="100000">
                        <a:srgbClr val="49BA74"/>
                      </a:gs>
                    </a:gsLst>
                    <a:lin ang="5400000" scaled="1"/>
                  </a:gradFill>
                  <a:latin typeface="Montserrat" panose="00000500000000000000" pitchFamily="2" charset="0"/>
                </a:rPr>
                <a:t>About </a:t>
              </a:r>
            </a:p>
            <a:p>
              <a:r>
                <a:rPr lang="en-US" sz="3200" b="1" dirty="0">
                  <a:solidFill>
                    <a:schemeClr val="bg1"/>
                  </a:solidFill>
                  <a:latin typeface="Montserrat" panose="00000500000000000000" pitchFamily="2" charset="0"/>
                </a:rPr>
                <a:t>The Founder</a:t>
              </a:r>
            </a:p>
          </p:txBody>
        </p:sp>
        <p:grpSp>
          <p:nvGrpSpPr>
            <p:cNvPr id="29" name="Group 28">
              <a:extLst>
                <a:ext uri="{FF2B5EF4-FFF2-40B4-BE49-F238E27FC236}">
                  <a16:creationId xmlns:a16="http://schemas.microsoft.com/office/drawing/2014/main" id="{49FCECCD-D382-4593-B5FB-AD84B525CC3E}"/>
                </a:ext>
              </a:extLst>
            </p:cNvPr>
            <p:cNvGrpSpPr/>
            <p:nvPr/>
          </p:nvGrpSpPr>
          <p:grpSpPr>
            <a:xfrm>
              <a:off x="543714" y="1063213"/>
              <a:ext cx="540000" cy="0"/>
              <a:chOff x="8490712" y="1603412"/>
              <a:chExt cx="540000" cy="0"/>
            </a:xfrm>
          </p:grpSpPr>
          <p:cxnSp>
            <p:nvCxnSpPr>
              <p:cNvPr id="30" name="Google Shape;290;p3">
                <a:extLst>
                  <a:ext uri="{FF2B5EF4-FFF2-40B4-BE49-F238E27FC236}">
                    <a16:creationId xmlns:a16="http://schemas.microsoft.com/office/drawing/2014/main" id="{A38E2ABF-DBB6-4BBB-B589-ADA92A027A2E}"/>
                  </a:ext>
                </a:extLst>
              </p:cNvPr>
              <p:cNvCxnSpPr/>
              <p:nvPr/>
            </p:nvCxnSpPr>
            <p:spPr>
              <a:xfrm>
                <a:off x="8490712" y="1603412"/>
                <a:ext cx="540000" cy="0"/>
              </a:xfrm>
              <a:prstGeom prst="straightConnector1">
                <a:avLst/>
              </a:prstGeom>
              <a:noFill/>
              <a:ln w="12700" cap="rnd" cmpd="sng">
                <a:solidFill>
                  <a:schemeClr val="bg1"/>
                </a:solidFill>
                <a:prstDash val="solid"/>
                <a:round/>
                <a:headEnd type="none" w="sm" len="sm"/>
                <a:tailEnd type="none" w="sm" len="sm"/>
              </a:ln>
            </p:spPr>
          </p:cxnSp>
          <p:cxnSp>
            <p:nvCxnSpPr>
              <p:cNvPr id="31" name="Google Shape;291;p3">
                <a:extLst>
                  <a:ext uri="{FF2B5EF4-FFF2-40B4-BE49-F238E27FC236}">
                    <a16:creationId xmlns:a16="http://schemas.microsoft.com/office/drawing/2014/main" id="{256F8EAA-ADB8-4846-AE3B-0452F3D38303}"/>
                  </a:ext>
                </a:extLst>
              </p:cNvPr>
              <p:cNvCxnSpPr/>
              <p:nvPr/>
            </p:nvCxnSpPr>
            <p:spPr>
              <a:xfrm>
                <a:off x="8760712" y="1603412"/>
                <a:ext cx="270000" cy="0"/>
              </a:xfrm>
              <a:prstGeom prst="straightConnector1">
                <a:avLst/>
              </a:prstGeom>
              <a:noFill/>
              <a:ln w="63500" cap="rnd" cmpd="sng">
                <a:solidFill>
                  <a:srgbClr val="49BA74"/>
                </a:solidFill>
                <a:prstDash val="solid"/>
                <a:round/>
                <a:headEnd type="none" w="sm" len="sm"/>
                <a:tailEnd type="none" w="sm" len="sm"/>
              </a:ln>
            </p:spPr>
          </p:cxnSp>
        </p:grpSp>
      </p:grpSp>
      <p:grpSp>
        <p:nvGrpSpPr>
          <p:cNvPr id="38" name="Group 37">
            <a:extLst>
              <a:ext uri="{FF2B5EF4-FFF2-40B4-BE49-F238E27FC236}">
                <a16:creationId xmlns:a16="http://schemas.microsoft.com/office/drawing/2014/main" id="{4BBF0246-40A0-4A15-849C-E3C8F8677123}"/>
              </a:ext>
            </a:extLst>
          </p:cNvPr>
          <p:cNvGrpSpPr/>
          <p:nvPr/>
        </p:nvGrpSpPr>
        <p:grpSpPr>
          <a:xfrm>
            <a:off x="419100" y="6356351"/>
            <a:ext cx="766225" cy="152396"/>
            <a:chOff x="419100" y="6356351"/>
            <a:chExt cx="766225" cy="152396"/>
          </a:xfrm>
          <a:gradFill>
            <a:gsLst>
              <a:gs pos="0">
                <a:srgbClr val="12868F"/>
              </a:gs>
              <a:gs pos="100000">
                <a:srgbClr val="49BA74"/>
              </a:gs>
            </a:gsLst>
            <a:lin ang="0" scaled="1"/>
          </a:gradFill>
          <a:effectLst/>
        </p:grpSpPr>
        <p:sp>
          <p:nvSpPr>
            <p:cNvPr id="39" name="Oval 38">
              <a:extLst>
                <a:ext uri="{FF2B5EF4-FFF2-40B4-BE49-F238E27FC236}">
                  <a16:creationId xmlns:a16="http://schemas.microsoft.com/office/drawing/2014/main" id="{84CF5C73-198D-4B9B-B026-08B22445CB94}"/>
                </a:ext>
              </a:extLst>
            </p:cNvPr>
            <p:cNvSpPr/>
            <p:nvPr/>
          </p:nvSpPr>
          <p:spPr>
            <a:xfrm>
              <a:off x="419100"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40" name="Oval 39">
              <a:extLst>
                <a:ext uri="{FF2B5EF4-FFF2-40B4-BE49-F238E27FC236}">
                  <a16:creationId xmlns:a16="http://schemas.microsoft.com/office/drawing/2014/main" id="{3509F887-3A61-433B-B6CA-6FA785FCB003}"/>
                </a:ext>
              </a:extLst>
            </p:cNvPr>
            <p:cNvSpPr/>
            <p:nvPr/>
          </p:nvSpPr>
          <p:spPr>
            <a:xfrm>
              <a:off x="726014"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sp>
          <p:nvSpPr>
            <p:cNvPr id="41" name="Oval 40">
              <a:extLst>
                <a:ext uri="{FF2B5EF4-FFF2-40B4-BE49-F238E27FC236}">
                  <a16:creationId xmlns:a16="http://schemas.microsoft.com/office/drawing/2014/main" id="{1CFE512B-B424-40E3-A581-46F8E4FACBA8}"/>
                </a:ext>
              </a:extLst>
            </p:cNvPr>
            <p:cNvSpPr/>
            <p:nvPr/>
          </p:nvSpPr>
          <p:spPr>
            <a:xfrm>
              <a:off x="1032929" y="6356351"/>
              <a:ext cx="152396" cy="1523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anose="00000500000000000000" pitchFamily="2" charset="0"/>
              </a:endParaRPr>
            </a:p>
          </p:txBody>
        </p:sp>
      </p:grpSp>
      <p:sp>
        <p:nvSpPr>
          <p:cNvPr id="43" name="Slide Number Placeholder 4">
            <a:extLst>
              <a:ext uri="{FF2B5EF4-FFF2-40B4-BE49-F238E27FC236}">
                <a16:creationId xmlns:a16="http://schemas.microsoft.com/office/drawing/2014/main" id="{7959DAF2-6836-4A07-ADBF-5876DA161E5A}"/>
              </a:ext>
            </a:extLst>
          </p:cNvPr>
          <p:cNvSpPr txBox="1">
            <a:spLocks/>
          </p:cNvSpPr>
          <p:nvPr/>
        </p:nvSpPr>
        <p:spPr>
          <a:xfrm>
            <a:off x="11748865" y="6493440"/>
            <a:ext cx="404547" cy="243382"/>
          </a:xfrm>
          <a:prstGeom prst="rect">
            <a:avLst/>
          </a:prstGeom>
        </p:spPr>
        <p:txBody>
          <a:bodyPr/>
          <a:lstStyle>
            <a:defPPr>
              <a:defRPr lang="en-PK"/>
            </a:defPPr>
            <a:lvl1pPr marL="0" algn="l" defTabSz="914400" rtl="0" eaLnBrk="1" latinLnBrk="0" hangingPunct="1">
              <a:defRPr sz="1100" b="0" kern="1200">
                <a:solidFill>
                  <a:schemeClr val="bg1">
                    <a:lumMod val="50000"/>
                  </a:schemeClr>
                </a:solidFill>
                <a:latin typeface="Montserrat SemiBold" panose="00000700000000000000" pitchFamily="2"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D6FC210-5CBE-4BD8-BD71-1B382B2337A8}" type="slidenum">
              <a:rPr lang="en-US" smtClean="0">
                <a:gradFill>
                  <a:gsLst>
                    <a:gs pos="0">
                      <a:srgbClr val="12868F"/>
                    </a:gs>
                    <a:gs pos="100000">
                      <a:srgbClr val="49BA74"/>
                    </a:gs>
                  </a:gsLst>
                  <a:lin ang="5400000" scaled="1"/>
                </a:gradFill>
              </a:rPr>
              <a:pPr/>
              <a:t>9</a:t>
            </a:fld>
            <a:endParaRPr lang="en-US" dirty="0">
              <a:gradFill>
                <a:gsLst>
                  <a:gs pos="0">
                    <a:srgbClr val="12868F"/>
                  </a:gs>
                  <a:gs pos="100000">
                    <a:srgbClr val="49BA74"/>
                  </a:gs>
                </a:gsLst>
                <a:lin ang="5400000" scaled="1"/>
              </a:gradFill>
            </a:endParaRPr>
          </a:p>
        </p:txBody>
      </p:sp>
      <p:cxnSp>
        <p:nvCxnSpPr>
          <p:cNvPr id="44" name="Straight Connector 43">
            <a:extLst>
              <a:ext uri="{FF2B5EF4-FFF2-40B4-BE49-F238E27FC236}">
                <a16:creationId xmlns:a16="http://schemas.microsoft.com/office/drawing/2014/main" id="{8737B87C-249C-4C6F-ADB2-7B2EADD0BBC3}"/>
              </a:ext>
            </a:extLst>
          </p:cNvPr>
          <p:cNvCxnSpPr>
            <a:cxnSpLocks/>
          </p:cNvCxnSpPr>
          <p:nvPr/>
        </p:nvCxnSpPr>
        <p:spPr>
          <a:xfrm>
            <a:off x="11667732" y="6526077"/>
            <a:ext cx="0" cy="178108"/>
          </a:xfrm>
          <a:prstGeom prst="line">
            <a:avLst/>
          </a:prstGeom>
          <a:ln w="19050" cap="rnd">
            <a:solidFill>
              <a:srgbClr val="12868F"/>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0004160" y="76899"/>
            <a:ext cx="2034196" cy="493903"/>
          </a:xfrm>
          <a:prstGeom prst="rect">
            <a:avLst/>
          </a:prstGeom>
        </p:spPr>
      </p:pic>
    </p:spTree>
    <p:extLst>
      <p:ext uri="{BB962C8B-B14F-4D97-AF65-F5344CB8AC3E}">
        <p14:creationId xmlns:p14="http://schemas.microsoft.com/office/powerpoint/2010/main" val="4227431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TM03457452[[fn=Celestial]]</Template>
  <TotalTime>705</TotalTime>
  <Words>830</Words>
  <Application>Microsoft Office PowerPoint</Application>
  <PresentationFormat>Widescreen</PresentationFormat>
  <Paragraphs>130</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Open Sans Light</vt:lpstr>
      <vt:lpstr>Arial</vt:lpstr>
      <vt:lpstr>Calibri Light</vt:lpstr>
      <vt:lpstr>Montserrat</vt:lpstr>
      <vt:lpstr>Calibri</vt:lpstr>
      <vt:lpstr>Montserrat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O365</dc:creator>
  <cp:lastModifiedBy>eddy.spain@outlook.es</cp:lastModifiedBy>
  <cp:revision>82</cp:revision>
  <dcterms:created xsi:type="dcterms:W3CDTF">2022-04-05T10:55:23Z</dcterms:created>
  <dcterms:modified xsi:type="dcterms:W3CDTF">2023-02-02T03:50:54Z</dcterms:modified>
</cp:coreProperties>
</file>